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58"/>
  </p:notesMasterIdLst>
  <p:sldIdLst>
    <p:sldId id="256" r:id="rId2"/>
    <p:sldId id="259" r:id="rId3"/>
    <p:sldId id="299" r:id="rId4"/>
    <p:sldId id="309" r:id="rId5"/>
    <p:sldId id="300" r:id="rId6"/>
    <p:sldId id="308" r:id="rId7"/>
    <p:sldId id="301" r:id="rId8"/>
    <p:sldId id="315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02" r:id="rId21"/>
    <p:sldId id="322" r:id="rId22"/>
    <p:sldId id="303" r:id="rId23"/>
    <p:sldId id="347" r:id="rId24"/>
    <p:sldId id="348" r:id="rId25"/>
    <p:sldId id="304" r:id="rId26"/>
    <p:sldId id="349" r:id="rId27"/>
    <p:sldId id="350" r:id="rId28"/>
    <p:sldId id="325" r:id="rId29"/>
    <p:sldId id="323" r:id="rId30"/>
    <p:sldId id="351" r:id="rId31"/>
    <p:sldId id="305" r:id="rId32"/>
    <p:sldId id="324" r:id="rId33"/>
    <p:sldId id="306" r:id="rId34"/>
    <p:sldId id="307" r:id="rId35"/>
    <p:sldId id="328" r:id="rId36"/>
    <p:sldId id="331" r:id="rId37"/>
    <p:sldId id="332" r:id="rId38"/>
    <p:sldId id="329" r:id="rId39"/>
    <p:sldId id="330" r:id="rId40"/>
    <p:sldId id="326" r:id="rId41"/>
    <p:sldId id="333" r:id="rId42"/>
    <p:sldId id="334" r:id="rId43"/>
    <p:sldId id="335" r:id="rId44"/>
    <p:sldId id="337" r:id="rId45"/>
    <p:sldId id="338" r:id="rId46"/>
    <p:sldId id="339" r:id="rId47"/>
    <p:sldId id="340" r:id="rId48"/>
    <p:sldId id="341" r:id="rId49"/>
    <p:sldId id="286" r:id="rId50"/>
    <p:sldId id="257" r:id="rId51"/>
    <p:sldId id="288" r:id="rId52"/>
    <p:sldId id="287" r:id="rId53"/>
    <p:sldId id="342" r:id="rId54"/>
    <p:sldId id="343" r:id="rId55"/>
    <p:sldId id="344" r:id="rId56"/>
    <p:sldId id="346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78849" autoAdjust="0"/>
  </p:normalViewPr>
  <p:slideViewPr>
    <p:cSldViewPr snapToGrid="0">
      <p:cViewPr varScale="1">
        <p:scale>
          <a:sx n="57" d="100"/>
          <a:sy n="57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A896-B134-4286-9685-3AE731C74529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B7BD-B000-4207-83CC-2B5DDDD28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82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tck.gov.tr/storage/Archive/2021/contentFile/10.%20MDCG%202020-7_tr_005ff33e-eadc-4d29-8cb9-de5f4ab01f23.pdf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itck.gov.tr/storage/Archive/2021/contentFile/9.%20MDCG%202020-8_tr_0eed9305-a586-4d72-b1ae-f7cf33c1043e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17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63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80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36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Kural 19 </a:t>
            </a:r>
          </a:p>
          <a:p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yüksek veya orta iç maruziyet potansiyeline sahipse, sınıf III olarak sınıflandırılır; </a:t>
            </a:r>
          </a:p>
          <a:p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düşük iç maruziyet potansiyeline sahipse, sınıf </a:t>
            </a:r>
            <a:r>
              <a:rPr lang="tr-TR" sz="1800" b="0" i="0" u="sng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IIb</a:t>
            </a:r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olarak sınıflandırılır ve </a:t>
            </a:r>
          </a:p>
          <a:p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göz ardı edilebilir bir iç maruziyet potansiyeline sahipse, sınıf </a:t>
            </a:r>
            <a:r>
              <a:rPr lang="tr-TR" sz="1800" b="0" i="0" u="sng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IIa</a:t>
            </a:r>
            <a:r>
              <a:rPr lang="tr-TR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olarak sınıflandırılır. 	</a:t>
            </a:r>
          </a:p>
          <a:p>
            <a:endParaRPr lang="tr-TR" u="sng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19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733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MDCG 2020-7: </a:t>
            </a:r>
            <a:r>
              <a:rPr lang="tr-TR" b="0" i="0" u="sng" strike="noStrike" dirty="0">
                <a:solidFill>
                  <a:srgbClr val="D13B4F"/>
                </a:solidFill>
                <a:effectLst/>
                <a:latin typeface="Open Sans" panose="020B0606030504020204" pitchFamily="34" charset="0"/>
                <a:hlinkClick r:id="rId3"/>
              </a:rPr>
              <a:t>Piyasaya Arz Sonrası Klinik Takip (PMCF) Planı Şablonu İmalatçılar ve Onaylanmış Kuruluşlar için Rehber</a:t>
            </a:r>
            <a:endParaRPr lang="tr-TR" b="1" i="0" u="sng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tr-TR" b="1" i="0" u="sng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MDCG 2020-8: </a:t>
            </a:r>
            <a:r>
              <a:rPr lang="tr-TR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4"/>
              </a:rPr>
              <a:t>Piyasaya Arz Sonrası Klinik Takip (PMCF) Değerlendirme Raporu Şablonu İmalatçılar ve Onaylanmış Kuruluşlar için Rehber</a:t>
            </a:r>
            <a:endParaRPr lang="tr-TR" u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08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04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*İmalatçının adı adresi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 sisteme kaydedilenler ile aynı olur. 	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749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56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53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MDCG 2021-24: </a:t>
            </a:r>
            <a:r>
              <a:rPr lang="en-US" dirty="0"/>
              <a:t>Guidance on classification of medical devices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95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75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211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61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Teknik dokümantasyon ve uygunluk beyanının düzenlenmesi ve güncel olması </a:t>
            </a:r>
            <a:r>
              <a:rPr lang="tr-TR" b="1" dirty="0"/>
              <a:t>Mevzuata Uyum Sorumlusunun (PRRC)</a:t>
            </a:r>
            <a:r>
              <a:rPr lang="tr-TR" dirty="0"/>
              <a:t> sorumluluğundadır. </a:t>
            </a:r>
            <a:r>
              <a:rPr lang="tr-TR" b="1" dirty="0"/>
              <a:t>PRRC ve firma sorumlusu imzalayacak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31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15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5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91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58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00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11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MDD EK 9 – MDR EK 8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01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MDCG 2021-24: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Guidance on classification of medical 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MDCG 2022-5: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Guidance on borderline between medical devices and medicinal products under Regulation (EU) 2017/745 on medical devices</a:t>
            </a:r>
            <a:endParaRPr lang="tr-TR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06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7BD-B000-4207-83CC-2B5DDDD28D1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48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0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1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8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8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50000">
              <a:schemeClr val="accent1">
                <a:lumMod val="97000"/>
                <a:lumOff val="3000"/>
              </a:schemeClr>
            </a:gs>
            <a:gs pos="97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84768" y="776940"/>
            <a:ext cx="86072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2017 / 745 / EU </a:t>
            </a:r>
          </a:p>
          <a:p>
            <a:r>
              <a:rPr lang="tr-TR" sz="3600" dirty="0"/>
              <a:t>MEDICAL DEVICE REGULATION</a:t>
            </a:r>
          </a:p>
          <a:p>
            <a:endParaRPr lang="tr-TR" sz="3600" dirty="0"/>
          </a:p>
          <a:p>
            <a:r>
              <a:rPr lang="tr-TR" sz="3600" dirty="0"/>
              <a:t>2 Haziran 2021 tarihli ve 31499 sayılı TIBBİ CİHAZ YÖNETMELİĞİ </a:t>
            </a:r>
          </a:p>
          <a:p>
            <a:endParaRPr lang="tr-TR" sz="3600" dirty="0">
              <a:solidFill>
                <a:schemeClr val="bg1"/>
              </a:solidFill>
            </a:endParaRPr>
          </a:p>
          <a:p>
            <a:r>
              <a:rPr lang="tr-TR" sz="2800" b="1" dirty="0" err="1"/>
              <a:t>Chapter</a:t>
            </a:r>
            <a:r>
              <a:rPr lang="tr-TR" sz="2800" b="1" dirty="0"/>
              <a:t> V; </a:t>
            </a:r>
            <a:r>
              <a:rPr lang="tr-TR" sz="2800" b="1" dirty="0" err="1"/>
              <a:t>Annex</a:t>
            </a:r>
            <a:r>
              <a:rPr lang="tr-TR" sz="2800" b="1" dirty="0"/>
              <a:t> IV,  V,  VII,  XII,  XVI</a:t>
            </a:r>
          </a:p>
        </p:txBody>
      </p:sp>
      <p:pic>
        <p:nvPicPr>
          <p:cNvPr id="2" name="Picture 3" descr="C:\Users\user\Desktop\UDEM STİCKERRR.png">
            <a:extLst>
              <a:ext uri="{FF2B5EF4-FFF2-40B4-BE49-F238E27FC236}">
                <a16:creationId xmlns:a16="http://schemas.microsoft.com/office/drawing/2014/main" id="{114F9099-BF5C-7EE2-57E2-3CEE9087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" y="255746"/>
            <a:ext cx="1158877" cy="9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AE2F897C-948B-9320-112D-FADB6366AA30}"/>
              </a:ext>
            </a:extLst>
          </p:cNvPr>
          <p:cNvSpPr txBox="1">
            <a:spLocks/>
          </p:cNvSpPr>
          <p:nvPr/>
        </p:nvSpPr>
        <p:spPr>
          <a:xfrm>
            <a:off x="1402002" y="5600312"/>
            <a:ext cx="9177867" cy="9614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SERİAN DOMA</a:t>
            </a:r>
          </a:p>
          <a:p>
            <a:pPr marL="0" indent="0" algn="ctr">
              <a:buNone/>
            </a:pPr>
            <a:r>
              <a:rPr lang="tr-TR" dirty="0"/>
              <a:t>BİYOMEDİKAL MÜHENDİSİ, MSC.</a:t>
            </a:r>
          </a:p>
        </p:txBody>
      </p:sp>
    </p:spTree>
    <p:extLst>
      <p:ext uri="{BB962C8B-B14F-4D97-AF65-F5344CB8AC3E}">
        <p14:creationId xmlns:p14="http://schemas.microsoft.com/office/powerpoint/2010/main" val="71130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854" y="602673"/>
            <a:ext cx="6023309" cy="534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 İNVAZİV VE AKTİF CİHAZLAR</a:t>
            </a:r>
          </a:p>
          <a:p>
            <a:pPr marL="0" indent="0" algn="just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2.1. ‘Vücut açıklığı’, </a:t>
            </a:r>
            <a:r>
              <a:rPr lang="tr-TR" dirty="0"/>
              <a:t>gözyuvasının dış yüzeyini de içeren </a:t>
            </a:r>
            <a:r>
              <a:rPr lang="tr-TR" b="1" dirty="0"/>
              <a:t>vücuttaki herhangi bir doğal açıklık </a:t>
            </a:r>
            <a:r>
              <a:rPr lang="tr-TR" dirty="0"/>
              <a:t>ya da </a:t>
            </a:r>
            <a:r>
              <a:rPr lang="tr-TR" b="1" dirty="0" err="1"/>
              <a:t>stoma</a:t>
            </a:r>
            <a:r>
              <a:rPr lang="tr-TR" b="1" dirty="0"/>
              <a:t> gibi herhangi bir kalıcı yapay açıklıktır</a:t>
            </a:r>
            <a:r>
              <a:rPr lang="tr-TR" dirty="0"/>
              <a:t>. 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2.2. ‘Cerrahi </a:t>
            </a:r>
            <a:r>
              <a:rPr lang="tr-TR" b="1" dirty="0" err="1">
                <a:solidFill>
                  <a:srgbClr val="FF0000"/>
                </a:solidFill>
              </a:rPr>
              <a:t>invaziv</a:t>
            </a:r>
            <a:r>
              <a:rPr lang="tr-TR" b="1" dirty="0">
                <a:solidFill>
                  <a:srgbClr val="FF0000"/>
                </a:solidFill>
              </a:rPr>
              <a:t> cihaz’: </a:t>
            </a:r>
          </a:p>
          <a:p>
            <a:pPr marL="800100" lvl="1" indent="-342900" algn="just">
              <a:buAutoNum type="alphaLcParenBoth"/>
            </a:pPr>
            <a:r>
              <a:rPr lang="tr-TR" dirty="0"/>
              <a:t>bir </a:t>
            </a:r>
            <a:r>
              <a:rPr lang="tr-TR" b="1" dirty="0"/>
              <a:t>cerrahi müdahaleyle veya bir cerrahi operasyon kapsamında,</a:t>
            </a:r>
            <a:r>
              <a:rPr lang="tr-TR" dirty="0"/>
              <a:t> vücut açıklıklarının mukoza zarlarından geçenler de dahil olmak üzere, vücut yüzeyinden geçerek </a:t>
            </a:r>
            <a:r>
              <a:rPr lang="tr-TR" b="1" dirty="0"/>
              <a:t>vücut içerisine </a:t>
            </a:r>
            <a:r>
              <a:rPr lang="tr-TR" b="1" dirty="0" err="1"/>
              <a:t>penetre</a:t>
            </a:r>
            <a:r>
              <a:rPr lang="tr-TR" b="1" dirty="0"/>
              <a:t> olan </a:t>
            </a:r>
            <a:r>
              <a:rPr lang="tr-TR" b="1" dirty="0" err="1"/>
              <a:t>invaziv</a:t>
            </a:r>
            <a:r>
              <a:rPr lang="tr-TR" b="1" dirty="0"/>
              <a:t> cihazdır </a:t>
            </a:r>
            <a:r>
              <a:rPr lang="tr-TR" dirty="0"/>
              <a:t>ve </a:t>
            </a:r>
          </a:p>
          <a:p>
            <a:pPr marL="800100" lvl="1" indent="-342900" algn="just">
              <a:buAutoNum type="alphaLcParenBoth"/>
            </a:pPr>
            <a:r>
              <a:rPr lang="tr-TR" b="1" dirty="0"/>
              <a:t>vücut açıklığından geçmenin dışında bir yolla </a:t>
            </a:r>
            <a:r>
              <a:rPr lang="tr-TR" b="1" dirty="0" err="1"/>
              <a:t>penetrasyona</a:t>
            </a:r>
            <a:r>
              <a:rPr lang="tr-TR" b="1" dirty="0"/>
              <a:t> yol açan cihazdır</a:t>
            </a:r>
            <a:r>
              <a:rPr lang="tr-TR" dirty="0"/>
              <a:t>. 	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SINIFLANDIRMA KURALLARINA ÖZEL TANIMLAR </a:t>
            </a: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1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854" y="602673"/>
            <a:ext cx="6816437" cy="5343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2.3. ‘Yeniden kullanılabilir cerrahi alet’, </a:t>
            </a:r>
            <a:r>
              <a:rPr lang="tr-TR" dirty="0"/>
              <a:t>bir aktif cihaza bağlantı olmaksızın, kesme, delme, biçme, kazıma, sıyırma, </a:t>
            </a:r>
            <a:r>
              <a:rPr lang="tr-TR" dirty="0" err="1"/>
              <a:t>klempleme</a:t>
            </a:r>
            <a:r>
              <a:rPr lang="tr-TR" dirty="0"/>
              <a:t>, geri çekme, </a:t>
            </a:r>
            <a:r>
              <a:rPr lang="tr-TR" dirty="0" err="1"/>
              <a:t>klipsleme</a:t>
            </a:r>
            <a:r>
              <a:rPr lang="tr-TR" dirty="0"/>
              <a:t> veya benzer prosedürlerde cerrahi kullanımı amaçlanan ve </a:t>
            </a:r>
            <a:r>
              <a:rPr lang="tr-TR" b="1" dirty="0"/>
              <a:t>imalatçı tarafından, temizlik, dezenfeksiyon ve sterilizasyon </a:t>
            </a:r>
            <a:r>
              <a:rPr lang="tr-TR" dirty="0"/>
              <a:t>gibi uygun prosedürlerin yürütülmüş olmasının ardından </a:t>
            </a:r>
            <a:r>
              <a:rPr lang="tr-TR" b="1" dirty="0"/>
              <a:t>yeniden kullanılmak üzere</a:t>
            </a:r>
            <a:r>
              <a:rPr lang="tr-TR" dirty="0"/>
              <a:t> tasarlanan alettir.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2.4. ‘Aktif </a:t>
            </a:r>
            <a:r>
              <a:rPr lang="tr-TR" b="1" dirty="0" err="1">
                <a:solidFill>
                  <a:srgbClr val="FF0000"/>
                </a:solidFill>
              </a:rPr>
              <a:t>terapötik</a:t>
            </a:r>
            <a:r>
              <a:rPr lang="tr-TR" b="1" dirty="0">
                <a:solidFill>
                  <a:srgbClr val="FF0000"/>
                </a:solidFill>
              </a:rPr>
              <a:t> cihaz’, </a:t>
            </a:r>
            <a:r>
              <a:rPr lang="tr-TR" dirty="0"/>
              <a:t>bir </a:t>
            </a:r>
            <a:r>
              <a:rPr lang="tr-TR" b="1" dirty="0"/>
              <a:t>hastalığın, yaralanmanın veya sakatlığın tedavisi ya da hafifletilmesi amacıyla</a:t>
            </a:r>
            <a:r>
              <a:rPr lang="tr-TR" dirty="0"/>
              <a:t>, </a:t>
            </a:r>
            <a:r>
              <a:rPr lang="tr-TR" b="1" dirty="0"/>
              <a:t>biyolojik fonksiyonları veya yapıları desteklemek, değiştirmek, ikame etmek veya eski haline getirmek için</a:t>
            </a:r>
            <a:r>
              <a:rPr lang="tr-TR" dirty="0"/>
              <a:t>, tek başına ya da başka cihazlarla birlikte kullanılan herhangi </a:t>
            </a:r>
            <a:r>
              <a:rPr lang="tr-TR" b="1" dirty="0"/>
              <a:t>bir aktif cihazdır</a:t>
            </a:r>
            <a:r>
              <a:rPr lang="tr-TR" dirty="0"/>
              <a:t>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SINIFLANDIRMA KURALLARINA ÖZEL TANIMLAR </a:t>
            </a: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854" y="602673"/>
            <a:ext cx="6816437" cy="534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2.5. ‘Tanı ve izleme amaçlı aktif cihaz’, </a:t>
            </a:r>
            <a:r>
              <a:rPr lang="tr-TR" dirty="0"/>
              <a:t>fizyolojik durumları, sağlık durumlarını, hastalıkları veya </a:t>
            </a:r>
            <a:r>
              <a:rPr lang="tr-TR" dirty="0" err="1"/>
              <a:t>konjenital</a:t>
            </a:r>
            <a:r>
              <a:rPr lang="tr-TR" dirty="0"/>
              <a:t> bozuklukları tespit etmeye, teşhis etmeye, izlemeye ya da tedavi etmeye yönelik bilgileri temin etmek için, tek başına ya da başka cihazlarla birlikte kullanılan herhangi bir aktif cihazdır.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2.6. ‘Merkezi dolaşım sistemi’, </a:t>
            </a:r>
            <a:r>
              <a:rPr lang="tr-TR" dirty="0" err="1"/>
              <a:t>arteriae</a:t>
            </a:r>
            <a:r>
              <a:rPr lang="tr-TR" dirty="0"/>
              <a:t> </a:t>
            </a:r>
            <a:r>
              <a:rPr lang="tr-TR" dirty="0" err="1"/>
              <a:t>pulmonales</a:t>
            </a:r>
            <a:r>
              <a:rPr lang="tr-TR" dirty="0"/>
              <a:t>, aorta </a:t>
            </a:r>
            <a:r>
              <a:rPr lang="tr-TR" dirty="0" err="1"/>
              <a:t>ascendens</a:t>
            </a:r>
            <a:r>
              <a:rPr lang="tr-TR" dirty="0"/>
              <a:t>, </a:t>
            </a:r>
            <a:r>
              <a:rPr lang="tr-TR" dirty="0" err="1"/>
              <a:t>arcus</a:t>
            </a:r>
            <a:r>
              <a:rPr lang="tr-TR" dirty="0"/>
              <a:t> </a:t>
            </a:r>
            <a:r>
              <a:rPr lang="tr-TR" dirty="0" err="1"/>
              <a:t>aortae</a:t>
            </a:r>
            <a:r>
              <a:rPr lang="tr-TR" dirty="0"/>
              <a:t>, </a:t>
            </a:r>
            <a:r>
              <a:rPr lang="tr-TR" dirty="0" err="1"/>
              <a:t>bifurcatio</a:t>
            </a:r>
            <a:r>
              <a:rPr lang="tr-TR" dirty="0"/>
              <a:t> </a:t>
            </a:r>
            <a:r>
              <a:rPr lang="tr-TR" dirty="0" err="1"/>
              <a:t>aortae’ya</a:t>
            </a:r>
            <a:r>
              <a:rPr lang="tr-TR" dirty="0"/>
              <a:t> kadar aorta </a:t>
            </a:r>
            <a:r>
              <a:rPr lang="tr-TR" dirty="0" err="1"/>
              <a:t>descendens</a:t>
            </a:r>
            <a:r>
              <a:rPr lang="tr-TR" dirty="0"/>
              <a:t>, </a:t>
            </a:r>
            <a:r>
              <a:rPr lang="tr-TR" dirty="0" err="1"/>
              <a:t>arteriae</a:t>
            </a:r>
            <a:r>
              <a:rPr lang="tr-TR" dirty="0"/>
              <a:t> </a:t>
            </a:r>
            <a:r>
              <a:rPr lang="tr-TR" dirty="0" err="1"/>
              <a:t>coronariae</a:t>
            </a:r>
            <a:r>
              <a:rPr lang="tr-TR" dirty="0"/>
              <a:t>, </a:t>
            </a:r>
            <a:r>
              <a:rPr lang="tr-TR" dirty="0" err="1"/>
              <a:t>arteria</a:t>
            </a:r>
            <a:r>
              <a:rPr lang="tr-TR" dirty="0"/>
              <a:t> </a:t>
            </a:r>
            <a:r>
              <a:rPr lang="tr-TR" dirty="0" err="1"/>
              <a:t>carotis</a:t>
            </a:r>
            <a:r>
              <a:rPr lang="tr-TR" dirty="0"/>
              <a:t> </a:t>
            </a:r>
            <a:r>
              <a:rPr lang="tr-TR" dirty="0" err="1"/>
              <a:t>communis</a:t>
            </a:r>
            <a:r>
              <a:rPr lang="tr-TR" dirty="0"/>
              <a:t>, </a:t>
            </a:r>
            <a:r>
              <a:rPr lang="tr-TR" dirty="0" err="1"/>
              <a:t>arteria</a:t>
            </a:r>
            <a:r>
              <a:rPr lang="tr-TR" dirty="0"/>
              <a:t> </a:t>
            </a:r>
            <a:r>
              <a:rPr lang="tr-TR" dirty="0" err="1"/>
              <a:t>carotis</a:t>
            </a:r>
            <a:r>
              <a:rPr lang="tr-TR" dirty="0"/>
              <a:t> </a:t>
            </a:r>
            <a:r>
              <a:rPr lang="tr-TR" dirty="0" err="1"/>
              <a:t>externa</a:t>
            </a:r>
            <a:r>
              <a:rPr lang="tr-TR" dirty="0"/>
              <a:t>, </a:t>
            </a:r>
            <a:r>
              <a:rPr lang="tr-TR" dirty="0" err="1"/>
              <a:t>arteria</a:t>
            </a:r>
            <a:r>
              <a:rPr lang="tr-TR" dirty="0"/>
              <a:t> </a:t>
            </a:r>
            <a:r>
              <a:rPr lang="tr-TR" dirty="0" err="1"/>
              <a:t>carotis</a:t>
            </a:r>
            <a:r>
              <a:rPr lang="tr-TR" dirty="0"/>
              <a:t> </a:t>
            </a:r>
            <a:r>
              <a:rPr lang="tr-TR" dirty="0" err="1"/>
              <a:t>interna</a:t>
            </a:r>
            <a:r>
              <a:rPr lang="tr-TR" dirty="0"/>
              <a:t>, </a:t>
            </a:r>
            <a:r>
              <a:rPr lang="tr-TR" dirty="0" err="1"/>
              <a:t>arteriae</a:t>
            </a:r>
            <a:r>
              <a:rPr lang="tr-TR" dirty="0"/>
              <a:t> </a:t>
            </a:r>
            <a:r>
              <a:rPr lang="tr-TR" dirty="0" err="1"/>
              <a:t>cerebrales</a:t>
            </a:r>
            <a:r>
              <a:rPr lang="tr-TR" dirty="0"/>
              <a:t>, </a:t>
            </a:r>
            <a:r>
              <a:rPr lang="tr-TR" dirty="0" err="1"/>
              <a:t>truncus</a:t>
            </a:r>
            <a:r>
              <a:rPr lang="tr-TR" dirty="0"/>
              <a:t> </a:t>
            </a:r>
            <a:r>
              <a:rPr lang="tr-TR" dirty="0" err="1"/>
              <a:t>brachiocephalicus</a:t>
            </a:r>
            <a:r>
              <a:rPr lang="tr-TR" dirty="0"/>
              <a:t>, </a:t>
            </a:r>
            <a:r>
              <a:rPr lang="tr-TR" dirty="0" err="1"/>
              <a:t>venae</a:t>
            </a:r>
            <a:r>
              <a:rPr lang="tr-TR" dirty="0"/>
              <a:t> </a:t>
            </a:r>
            <a:r>
              <a:rPr lang="tr-TR" dirty="0" err="1"/>
              <a:t>cordis</a:t>
            </a:r>
            <a:r>
              <a:rPr lang="tr-TR" dirty="0"/>
              <a:t>, </a:t>
            </a:r>
            <a:r>
              <a:rPr lang="tr-TR" dirty="0" err="1"/>
              <a:t>venae</a:t>
            </a:r>
            <a:r>
              <a:rPr lang="tr-TR" dirty="0"/>
              <a:t> </a:t>
            </a:r>
            <a:r>
              <a:rPr lang="tr-TR" dirty="0" err="1"/>
              <a:t>pulmonales</a:t>
            </a:r>
            <a:r>
              <a:rPr lang="tr-TR" dirty="0"/>
              <a:t>, vena cava </a:t>
            </a:r>
            <a:r>
              <a:rPr lang="tr-TR" dirty="0" err="1"/>
              <a:t>superior</a:t>
            </a:r>
            <a:r>
              <a:rPr lang="tr-TR" dirty="0"/>
              <a:t> ve vena cava </a:t>
            </a:r>
            <a:r>
              <a:rPr lang="tr-TR" dirty="0" err="1"/>
              <a:t>inferior</a:t>
            </a:r>
            <a:r>
              <a:rPr lang="tr-TR" dirty="0"/>
              <a:t> kan damarlarıdır.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SINIFLANDIRMA KURALLARINA ÖZEL TANIMLAR </a:t>
            </a: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4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6689" y="1870363"/>
            <a:ext cx="6816437" cy="27224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2.7. ‘Merkezi sinir sistemi’, </a:t>
            </a:r>
            <a:r>
              <a:rPr lang="tr-TR" dirty="0"/>
              <a:t>beyin, beyin omurilik zarı ve omuriliktir. 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2.8. ‘Yaralı deri veya yaralı mukoza zarı</a:t>
            </a:r>
            <a:r>
              <a:rPr lang="tr-TR" dirty="0">
                <a:solidFill>
                  <a:srgbClr val="FF0000"/>
                </a:solidFill>
              </a:rPr>
              <a:t>’, </a:t>
            </a:r>
            <a:r>
              <a:rPr lang="tr-TR" dirty="0"/>
              <a:t>bir patolojik değişiklik veya hastalık ya da yaralanma sonucunda değişiklik gösteren deri bölgesi veya mukoza zarıdır. 	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SINIFLANDIRMA KURALLARINA ÖZEL TANIMLAR </a:t>
            </a: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9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 VIII</a:t>
            </a:r>
            <a:br>
              <a:rPr lang="tr-TR" dirty="0"/>
            </a:br>
            <a:r>
              <a:rPr lang="tr-TR" dirty="0"/>
              <a:t>SINIFLANDIRMA KURALLARI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44217" y="4200142"/>
            <a:ext cx="5490223" cy="107844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tr-TR" sz="2400" b="1" spc="-150" dirty="0">
              <a:latin typeface="+mj-lt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400" b="1" spc="-150" dirty="0">
                <a:latin typeface="+mj-lt"/>
              </a:rPr>
              <a:t>BÖLÜM II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400" b="1" spc="-150" dirty="0">
                <a:latin typeface="+mj-lt"/>
              </a:rPr>
              <a:t>UYGULAMA KURALLARI</a:t>
            </a:r>
            <a:endParaRPr lang="tr-T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28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6689" y="1153391"/>
            <a:ext cx="6816437" cy="45512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Sınıflandırma kurallarının uygulanması, cihazların </a:t>
            </a:r>
            <a:r>
              <a:rPr lang="tr-TR" b="1" dirty="0"/>
              <a:t>kullanım amacına dayanır.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Cihazın başka bir cihazla </a:t>
            </a:r>
            <a:r>
              <a:rPr lang="tr-TR" b="1" dirty="0"/>
              <a:t>birlikte kullanılması </a:t>
            </a:r>
            <a:r>
              <a:rPr lang="tr-TR" dirty="0"/>
              <a:t>amaçlanıyorsa, sınıflandırma kuralları, cihazların </a:t>
            </a:r>
            <a:r>
              <a:rPr lang="tr-TR" b="1" dirty="0"/>
              <a:t>her birine ayrı ayrı uygulanır</a:t>
            </a:r>
            <a:r>
              <a:rPr lang="tr-TR" dirty="0"/>
              <a:t>. </a:t>
            </a:r>
            <a:r>
              <a:rPr lang="tr-TR" b="1" dirty="0"/>
              <a:t>Aksesuarlar,</a:t>
            </a:r>
            <a:r>
              <a:rPr lang="tr-TR" dirty="0"/>
              <a:t> birlikte kullanıldıkları cihazdan </a:t>
            </a:r>
            <a:r>
              <a:rPr lang="tr-TR" b="1" dirty="0"/>
              <a:t>ayrı sınıflandırılır. </a:t>
            </a:r>
            <a:r>
              <a:rPr lang="tr-TR" b="1" u="sng" dirty="0"/>
              <a:t>(Ek XVI)</a:t>
            </a:r>
            <a:endParaRPr lang="tr-TR" u="sng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Bir cihazı </a:t>
            </a:r>
            <a:r>
              <a:rPr lang="tr-TR" b="1" dirty="0"/>
              <a:t>çalıştıran</a:t>
            </a:r>
            <a:r>
              <a:rPr lang="tr-TR" dirty="0"/>
              <a:t> veya cihazın </a:t>
            </a:r>
            <a:r>
              <a:rPr lang="tr-TR" b="1" dirty="0"/>
              <a:t>kullanımını etkileyen yazılım</a:t>
            </a:r>
            <a:r>
              <a:rPr lang="tr-TR" dirty="0"/>
              <a:t>, cihaz ile </a:t>
            </a:r>
            <a:r>
              <a:rPr lang="tr-TR" b="1" dirty="0"/>
              <a:t>aynı sınıfta </a:t>
            </a:r>
            <a:r>
              <a:rPr lang="tr-TR" dirty="0"/>
              <a:t>yer alır.  Yazılım, başka bir </a:t>
            </a:r>
            <a:r>
              <a:rPr lang="tr-TR" b="1" dirty="0"/>
              <a:t>cihazdan bağımsızsa, kendi başına sınıflandırılır</a:t>
            </a:r>
            <a:r>
              <a:rPr lang="tr-TR" dirty="0"/>
              <a:t>. 	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tr-TR" sz="2300" b="1" spc="-150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II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UYGULAMA KURALLARI</a:t>
            </a:r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6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6689" y="1153391"/>
            <a:ext cx="6816437" cy="45512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 Cihazın sadece veya asli olarak vücudun </a:t>
            </a:r>
            <a:r>
              <a:rPr lang="tr-TR" b="1" dirty="0"/>
              <a:t>belirli bir bölümünde</a:t>
            </a:r>
            <a:r>
              <a:rPr lang="tr-TR" dirty="0"/>
              <a:t> kullanılması amaçlanmıyorsa, cihaz, belirtilen en </a:t>
            </a:r>
            <a:r>
              <a:rPr lang="tr-TR" b="1" dirty="0"/>
              <a:t>kritik kullanıma dayanılarak </a:t>
            </a:r>
            <a:r>
              <a:rPr lang="tr-TR" dirty="0"/>
              <a:t>değerlendirilir ve sınıflandırılır. 	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 Cihazın kullanım amacına dayanarak, aynı cihaza </a:t>
            </a:r>
            <a:r>
              <a:rPr lang="tr-TR" b="1" dirty="0"/>
              <a:t>birçok kural</a:t>
            </a:r>
            <a:r>
              <a:rPr lang="tr-TR" dirty="0"/>
              <a:t> ya da aynı kural dahilinde birçok </a:t>
            </a:r>
            <a:r>
              <a:rPr lang="tr-TR" b="1" dirty="0"/>
              <a:t>alt kural </a:t>
            </a:r>
            <a:r>
              <a:rPr lang="tr-TR" dirty="0"/>
              <a:t>uygulanıyorsa, </a:t>
            </a:r>
            <a:r>
              <a:rPr lang="tr-TR" b="1" dirty="0"/>
              <a:t>en yüksek sınıflandırmayı sağlayan en katı kural ve alt kural uygulanır. </a:t>
            </a:r>
            <a:r>
              <a:rPr lang="tr-TR" dirty="0"/>
              <a:t>	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tr-TR" sz="2300" b="1" spc="-150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II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UYGULAMA KURALLARI</a:t>
            </a:r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5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9653" y="1131909"/>
            <a:ext cx="6816437" cy="53520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u="sng" dirty="0"/>
              <a:t>(3.6) </a:t>
            </a:r>
            <a:r>
              <a:rPr lang="tr-TR" dirty="0"/>
              <a:t>Kullanım süresi hesaplanırken </a:t>
            </a:r>
            <a:r>
              <a:rPr lang="tr-TR" b="1" dirty="0"/>
              <a:t>sürekli kullanım</a:t>
            </a:r>
            <a:r>
              <a:rPr lang="tr-TR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marL="800100" lvl="1" indent="-342900" algn="just">
              <a:buAutoNum type="alphaLcParenBoth"/>
            </a:pPr>
            <a:r>
              <a:rPr lang="tr-TR" sz="1800" dirty="0"/>
              <a:t> bir işlem sırasında kullanıma geçici olarak ara verilmesine ya da temizlik veya dezenfeksiyon gibi amaçlar için cihazın </a:t>
            </a:r>
            <a:r>
              <a:rPr lang="tr-TR" sz="1800" b="1" dirty="0"/>
              <a:t>geçici olarak kullanım dışı bırakılmasına bakılmaksızın, aynı cihazın kullanım süresinin tamamıdır</a:t>
            </a:r>
            <a:r>
              <a:rPr lang="tr-TR" sz="1800" dirty="0"/>
              <a:t>. Kullanıma ara vermenin veya kullanım dışı bırakmanın geçici olup olmadığı, kullanıma ara verildiği ya da cihazın kullanım dışı bırakıldığı dönemin öncesindeki ve sonrasındaki kullanım süresiyle ilişkili olarak belirlenir ve </a:t>
            </a:r>
          </a:p>
          <a:p>
            <a:pPr marL="800100" lvl="1" indent="-342900" algn="just">
              <a:buAutoNum type="alphaLcParenBoth"/>
            </a:pPr>
            <a:endParaRPr lang="tr-TR" sz="1800" dirty="0"/>
          </a:p>
          <a:p>
            <a:pPr marL="800100" lvl="1" indent="-342900" algn="just">
              <a:buAutoNum type="alphaLcParenBoth"/>
            </a:pPr>
            <a:r>
              <a:rPr lang="tr-TR" sz="1800" dirty="0"/>
              <a:t> imalatçı tarafından aynı tipte başka bir cihazla ivedilikle değiştirilmesi amaçlanan bir cihazın toplam kullanımıdır. 	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tr-TR" sz="2300" b="1" spc="-150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II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UYGULAMA KURALLARI</a:t>
            </a:r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9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8871" y="2205404"/>
            <a:ext cx="6816437" cy="19853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Bir cihaz, söz konusu hastalık veya duruma ilişkin </a:t>
            </a:r>
            <a:r>
              <a:rPr lang="tr-TR" b="1" dirty="0"/>
              <a:t>tanıyı kendisi sağladığında ya da tanıya yönelik belirleyici bilgiler sağladığında,</a:t>
            </a:r>
            <a:r>
              <a:rPr lang="tr-TR" dirty="0"/>
              <a:t> bu cihazın doğrudan </a:t>
            </a:r>
            <a:r>
              <a:rPr lang="tr-TR" b="1" dirty="0"/>
              <a:t>tanıya olanak verdiği kabul edilir. </a:t>
            </a:r>
            <a:r>
              <a:rPr lang="tr-TR" sz="1800" b="1" dirty="0"/>
              <a:t>	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endParaRPr lang="tr-TR" sz="2300" b="1" spc="-150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II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UYGULAMA KURALLARI</a:t>
            </a:r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6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247888"/>
          </a:xfrm>
        </p:spPr>
        <p:txBody>
          <a:bodyPr>
            <a:normAutofit/>
          </a:bodyPr>
          <a:lstStyle/>
          <a:p>
            <a:r>
              <a:rPr lang="tr-TR" dirty="0"/>
              <a:t>MDD – MDR</a:t>
            </a:r>
            <a:br>
              <a:rPr lang="tr-TR" dirty="0"/>
            </a:br>
            <a:r>
              <a:rPr lang="tr-TR" dirty="0"/>
              <a:t>Sınıflandırma</a:t>
            </a:r>
          </a:p>
        </p:txBody>
      </p:sp>
    </p:spTree>
    <p:extLst>
      <p:ext uri="{BB962C8B-B14F-4D97-AF65-F5344CB8AC3E}">
        <p14:creationId xmlns:p14="http://schemas.microsoft.com/office/powerpoint/2010/main" val="32461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1" y="120157"/>
            <a:ext cx="7614960" cy="67378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1900" b="1" u="sng" dirty="0">
                <a:latin typeface="+mj-lt"/>
              </a:rPr>
              <a:t>Beşinci Kısım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b="1" dirty="0">
                <a:latin typeface="+mj-lt"/>
              </a:rPr>
              <a:t>Madde 51 </a:t>
            </a:r>
            <a:r>
              <a:rPr lang="tr-TR" sz="1900" dirty="0">
                <a:latin typeface="+mj-lt"/>
              </a:rPr>
              <a:t>Cihazların sınıflandırılması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b="1" dirty="0">
                <a:latin typeface="+mj-lt"/>
              </a:rPr>
              <a:t>Ek VIII </a:t>
            </a:r>
            <a:r>
              <a:rPr lang="tr-TR" sz="1900" dirty="0">
                <a:latin typeface="+mj-lt"/>
              </a:rPr>
              <a:t>Sınıflandırma Kuralları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b="1" dirty="0">
                <a:latin typeface="+mj-lt"/>
              </a:rPr>
              <a:t>Madde 57 </a:t>
            </a:r>
            <a:r>
              <a:rPr lang="tr-TR" sz="1900" dirty="0">
                <a:latin typeface="+mj-lt"/>
              </a:rPr>
              <a:t>Onaylanmış kuruluşlara ve uygunluk sertifikalarına ilişkin elektronik sistem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b="1" dirty="0">
                <a:latin typeface="+mj-lt"/>
              </a:rPr>
              <a:t>Madde 56 </a:t>
            </a:r>
            <a:r>
              <a:rPr lang="tr-TR" sz="1900" dirty="0">
                <a:latin typeface="+mj-lt"/>
              </a:rPr>
              <a:t>Uygunluk Sertifikaları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b="1" dirty="0">
                <a:latin typeface="+mj-lt"/>
              </a:rPr>
              <a:t>Ek XII </a:t>
            </a:r>
            <a:r>
              <a:rPr lang="tr-TR" sz="1900" dirty="0">
                <a:latin typeface="+mj-lt"/>
              </a:rPr>
              <a:t>Bir Onaylanmış Kuruluş Tarafından Düzenlenen Sertifikalar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b="1" dirty="0">
                <a:latin typeface="+mj-lt"/>
              </a:rPr>
              <a:t>Madde 58 </a:t>
            </a:r>
            <a:r>
              <a:rPr lang="tr-TR" sz="1900" dirty="0">
                <a:latin typeface="+mj-lt"/>
              </a:rPr>
              <a:t>Onaylanmış kuruluşun gönüllü değişimi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b="1" dirty="0">
                <a:latin typeface="+mj-lt"/>
              </a:rPr>
              <a:t>Madde 59 </a:t>
            </a:r>
            <a:r>
              <a:rPr lang="tr-TR" sz="1900" dirty="0">
                <a:latin typeface="+mj-lt"/>
              </a:rPr>
              <a:t>Uygunluk değerlendirme prosedürlerinden sapma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900" b="1" dirty="0">
                <a:latin typeface="+mj-lt"/>
              </a:rPr>
              <a:t>Madde 60</a:t>
            </a:r>
            <a:r>
              <a:rPr lang="tr-TR" sz="1900" b="1" dirty="0">
                <a:latin typeface="+mj-lt"/>
              </a:rPr>
              <a:t> </a:t>
            </a:r>
            <a:r>
              <a:rPr lang="nb-NO" sz="1900" dirty="0">
                <a:latin typeface="+mj-lt"/>
              </a:rPr>
              <a:t>Serbest satış sertifikası</a:t>
            </a:r>
            <a:endParaRPr lang="tr-TR" sz="19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900" b="1" dirty="0">
                <a:latin typeface="+mj-lt"/>
              </a:rPr>
              <a:t>Ek IV </a:t>
            </a:r>
            <a:r>
              <a:rPr lang="tr-TR" sz="1900" dirty="0">
                <a:latin typeface="+mj-lt"/>
              </a:rPr>
              <a:t>AB Uygunluk Beyanı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900" b="1" dirty="0">
                <a:latin typeface="+mj-lt"/>
              </a:rPr>
              <a:t>Ek V </a:t>
            </a:r>
            <a:r>
              <a:rPr lang="tr-TR" sz="1900" dirty="0">
                <a:latin typeface="+mj-lt"/>
              </a:rPr>
              <a:t>CE Uygunluk İşareti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900" b="1" dirty="0">
                <a:latin typeface="+mj-lt"/>
              </a:rPr>
              <a:t>Ek XVI </a:t>
            </a:r>
            <a:r>
              <a:rPr lang="tr-TR" sz="1900" dirty="0">
                <a:latin typeface="+mj-lt"/>
              </a:rPr>
              <a:t>1 inci Maddenin İkinci Fıkrasında Atıfta Bulunulan Tıbbi Amaçlı Olmayan Ürün Gruplarının Listesi</a:t>
            </a:r>
          </a:p>
        </p:txBody>
      </p:sp>
      <p:pic>
        <p:nvPicPr>
          <p:cNvPr id="7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ıgen 4">
            <a:extLst>
              <a:ext uri="{FF2B5EF4-FFF2-40B4-BE49-F238E27FC236}">
                <a16:creationId xmlns:a16="http://schemas.microsoft.com/office/drawing/2014/main" id="{38197EA9-3982-D724-5B95-76F3372AB561}"/>
              </a:ext>
            </a:extLst>
          </p:cNvPr>
          <p:cNvSpPr/>
          <p:nvPr/>
        </p:nvSpPr>
        <p:spPr>
          <a:xfrm>
            <a:off x="9308963" y="687898"/>
            <a:ext cx="1460636" cy="1049867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u="sng" dirty="0">
                <a:solidFill>
                  <a:schemeClr val="tx1"/>
                </a:solidFill>
              </a:rPr>
              <a:t>MDCG 2021-24</a:t>
            </a:r>
          </a:p>
        </p:txBody>
      </p:sp>
    </p:spTree>
    <p:extLst>
      <p:ext uri="{BB962C8B-B14F-4D97-AF65-F5344CB8AC3E}">
        <p14:creationId xmlns:p14="http://schemas.microsoft.com/office/powerpoint/2010/main" val="101250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MDD – MDR</a:t>
            </a:r>
            <a:br>
              <a:rPr lang="tr-TR" b="1" dirty="0"/>
            </a:br>
            <a:r>
              <a:rPr lang="tr-TR" b="1" dirty="0"/>
              <a:t>Sınıflandırma</a:t>
            </a:r>
            <a:br>
              <a:rPr lang="tr-TR" dirty="0"/>
            </a:br>
            <a:endParaRPr lang="tr-TR" dirty="0"/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69" y="1537353"/>
            <a:ext cx="6632301" cy="42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247888"/>
          </a:xfrm>
        </p:spPr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6-Noktalı Yıldız 2"/>
          <p:cNvSpPr/>
          <p:nvPr/>
        </p:nvSpPr>
        <p:spPr>
          <a:xfrm rot="20542542">
            <a:off x="525345" y="4133857"/>
            <a:ext cx="1921115" cy="1849582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2021-24</a:t>
            </a:r>
            <a:endParaRPr lang="tr-TR" sz="2400" dirty="0"/>
          </a:p>
        </p:txBody>
      </p:sp>
      <p:sp>
        <p:nvSpPr>
          <p:cNvPr id="4" name="6-Noktalı Yıldız 3"/>
          <p:cNvSpPr/>
          <p:nvPr/>
        </p:nvSpPr>
        <p:spPr>
          <a:xfrm rot="20542542">
            <a:off x="2577665" y="4666587"/>
            <a:ext cx="1921115" cy="1849582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2022-5 </a:t>
            </a:r>
          </a:p>
        </p:txBody>
      </p:sp>
    </p:spTree>
    <p:extLst>
      <p:ext uri="{BB962C8B-B14F-4D97-AF65-F5344CB8AC3E}">
        <p14:creationId xmlns:p14="http://schemas.microsoft.com/office/powerpoint/2010/main" val="385777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825" y="2275259"/>
            <a:ext cx="3498979" cy="2456442"/>
          </a:xfrm>
        </p:spPr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120157"/>
            <a:ext cx="6768753" cy="6578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sz="1600" b="1" dirty="0"/>
              <a:t>Kural 1 –</a:t>
            </a:r>
            <a:r>
              <a:rPr lang="tr-TR" sz="1600" dirty="0"/>
              <a:t>İnvaziv olmayan cihazlar </a:t>
            </a:r>
            <a:r>
              <a:rPr lang="tr-TR" sz="1600" u="sng" dirty="0"/>
              <a:t>diğer kuralları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dirty="0"/>
              <a:t>	     </a:t>
            </a:r>
            <a:r>
              <a:rPr lang="tr-TR" sz="1600" u="sng" dirty="0"/>
              <a:t>karşılamıyorsa </a:t>
            </a:r>
            <a:r>
              <a:rPr lang="tr-TR" sz="1600" b="1" u="sng" dirty="0"/>
              <a:t>Sınıf I</a:t>
            </a:r>
          </a:p>
          <a:p>
            <a:pPr lvl="2" algn="just">
              <a:lnSpc>
                <a:spcPct val="100000"/>
              </a:lnSpc>
            </a:pPr>
            <a:r>
              <a:rPr lang="tr-TR" sz="1600" dirty="0"/>
              <a:t>(MDD ile aynı)</a:t>
            </a:r>
          </a:p>
          <a:p>
            <a:pPr algn="just">
              <a:lnSpc>
                <a:spcPct val="100000"/>
              </a:lnSpc>
            </a:pPr>
            <a:endParaRPr lang="tr-TR" sz="1600" dirty="0"/>
          </a:p>
          <a:p>
            <a:pPr algn="just">
              <a:lnSpc>
                <a:spcPct val="100000"/>
              </a:lnSpc>
            </a:pPr>
            <a:r>
              <a:rPr lang="tr-TR" sz="1600" b="1" dirty="0"/>
              <a:t>Kural 2 –</a:t>
            </a:r>
            <a:r>
              <a:rPr lang="tr-TR" sz="1600" dirty="0"/>
              <a:t>Aktarım (</a:t>
            </a:r>
            <a:r>
              <a:rPr lang="tr-TR" sz="1600" dirty="0" err="1"/>
              <a:t>channelling</a:t>
            </a:r>
            <a:r>
              <a:rPr lang="tr-TR" sz="1600" dirty="0"/>
              <a:t>) ya da muhafaza amaçlı cihazlar              </a:t>
            </a:r>
          </a:p>
          <a:p>
            <a:pPr lvl="2" algn="just">
              <a:lnSpc>
                <a:spcPct val="100000"/>
              </a:lnSpc>
            </a:pPr>
            <a:r>
              <a:rPr lang="tr-TR" sz="1600" u="sng" dirty="0"/>
              <a:t>kan torbaları hariç olmak üzere, kan veya diğer vücut sıvılarını nakletmek veya depolamak için ya da organları, organ parçalarını veya vücut hücrelerini ve dokularını depolamak için kullanımı amaçlanıyorsa,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lvl="2" algn="just">
              <a:lnSpc>
                <a:spcPct val="100000"/>
              </a:lnSpc>
            </a:pPr>
            <a:r>
              <a:rPr lang="tr-TR" sz="1600" u="sng" dirty="0"/>
              <a:t>sınıf </a:t>
            </a:r>
            <a:r>
              <a:rPr lang="tr-TR" sz="1600" u="sng" dirty="0" err="1"/>
              <a:t>IIa</a:t>
            </a:r>
            <a:r>
              <a:rPr lang="tr-TR" sz="1600" u="sng" dirty="0"/>
              <a:t> veya daha yüksek aktif cihaza bağlanabiliyorsa </a:t>
            </a: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tr-TR" sz="1600" b="1" dirty="0"/>
              <a:t>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lvl="2" algn="just">
              <a:lnSpc>
                <a:spcPct val="100000"/>
              </a:lnSpc>
            </a:pPr>
            <a:r>
              <a:rPr lang="tr-TR" sz="1600" dirty="0"/>
              <a:t>MDD ile aynı fakat sadece </a:t>
            </a:r>
            <a:r>
              <a:rPr lang="tr-TR" sz="1600" dirty="0">
                <a:solidFill>
                  <a:srgbClr val="FF0000"/>
                </a:solidFill>
              </a:rPr>
              <a:t>Kan torbaları </a:t>
            </a:r>
            <a:r>
              <a:rPr lang="tr-TR" sz="1600" b="1" dirty="0">
                <a:solidFill>
                  <a:srgbClr val="FF0000"/>
                </a:solidFill>
              </a:rPr>
              <a:t>sınıf </a:t>
            </a:r>
            <a:r>
              <a:rPr lang="tr-TR" sz="1600" b="1" dirty="0" err="1">
                <a:solidFill>
                  <a:srgbClr val="FF0000"/>
                </a:solidFill>
              </a:rPr>
              <a:t>IIb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olarak sınıflandırılır maddesi eklenmiştir.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8316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  <a:latin typeface="+mj-lt"/>
              </a:rPr>
              <a:t>İnvaziv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 Olmayan Cihazlar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Kural 1-4 </a:t>
            </a:r>
            <a:endParaRPr lang="tr-TR" sz="2400" dirty="0">
              <a:latin typeface="+mj-lt"/>
            </a:endParaRPr>
          </a:p>
        </p:txBody>
      </p:sp>
      <p:sp>
        <p:nvSpPr>
          <p:cNvPr id="7" name="6-Noktalı Yıldız 6"/>
          <p:cNvSpPr/>
          <p:nvPr/>
        </p:nvSpPr>
        <p:spPr>
          <a:xfrm rot="21142185">
            <a:off x="269013" y="4778168"/>
            <a:ext cx="1901675" cy="1802070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2021-24</a:t>
            </a:r>
            <a:endParaRPr lang="tr-TR" sz="2400" dirty="0"/>
          </a:p>
        </p:txBody>
      </p:sp>
      <p:sp>
        <p:nvSpPr>
          <p:cNvPr id="8" name="6-Noktalı Yıldız 7"/>
          <p:cNvSpPr/>
          <p:nvPr/>
        </p:nvSpPr>
        <p:spPr>
          <a:xfrm rot="21102623">
            <a:off x="2381458" y="4754411"/>
            <a:ext cx="1921115" cy="1849582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2022-5 </a:t>
            </a:r>
          </a:p>
        </p:txBody>
      </p:sp>
    </p:spTree>
    <p:extLst>
      <p:ext uri="{BB962C8B-B14F-4D97-AF65-F5344CB8AC3E}">
        <p14:creationId xmlns:p14="http://schemas.microsoft.com/office/powerpoint/2010/main" val="261778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825" y="2275259"/>
            <a:ext cx="3498979" cy="2456442"/>
          </a:xfrm>
        </p:spPr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120157"/>
            <a:ext cx="6768753" cy="6578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sz="1600" b="1" dirty="0"/>
              <a:t>Kural 3 –</a:t>
            </a:r>
            <a:r>
              <a:rPr lang="tr-TR" sz="1600" dirty="0"/>
              <a:t>Kan, vücut sıvıları ya da diğer sıvıların biyolojik/kimyasal bileşimi değiştirmek amaçlı </a:t>
            </a:r>
            <a:r>
              <a:rPr lang="tr-TR" sz="1600" u="sng" dirty="0"/>
              <a:t>noninvaziv</a:t>
            </a:r>
            <a:r>
              <a:rPr lang="tr-TR" sz="1600" dirty="0"/>
              <a:t>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Iıb</a:t>
            </a:r>
            <a:endParaRPr lang="tr-TR" sz="1600" b="1" u="sng" dirty="0"/>
          </a:p>
          <a:p>
            <a:pPr lvl="1" algn="just">
              <a:lnSpc>
                <a:spcPct val="100000"/>
              </a:lnSpc>
            </a:pPr>
            <a:r>
              <a:rPr lang="tr-TR" sz="1400" u="sng" dirty="0"/>
              <a:t>Gaz veya ısı filtrasyonu, alışverişini, santrifüjünü içeriyorsa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tr-TR" sz="1400" dirty="0"/>
              <a:t>     </a:t>
            </a:r>
            <a:r>
              <a:rPr lang="tr-TR" sz="1400" b="1" u="sng" dirty="0"/>
              <a:t>Sınıf </a:t>
            </a:r>
            <a:r>
              <a:rPr lang="tr-TR" sz="1400" b="1" u="sng" dirty="0" err="1"/>
              <a:t>IIa</a:t>
            </a:r>
            <a:endParaRPr lang="tr-TR" sz="1600" b="1" u="sng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rgbClr val="FF0000"/>
                </a:solidFill>
              </a:rPr>
              <a:t>«insan doku ve hücreleri» </a:t>
            </a:r>
            <a:endParaRPr lang="tr-TR" sz="1600" dirty="0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tr-TR" b="1" dirty="0" err="1">
                <a:solidFill>
                  <a:srgbClr val="FF0000"/>
                </a:solidFill>
              </a:rPr>
              <a:t>MDD’ye</a:t>
            </a:r>
            <a:r>
              <a:rPr lang="tr-TR" b="1" dirty="0">
                <a:solidFill>
                  <a:srgbClr val="FF0000"/>
                </a:solidFill>
              </a:rPr>
              <a:t> ek olarak</a:t>
            </a:r>
            <a:r>
              <a:rPr lang="tr-TR" dirty="0">
                <a:solidFill>
                  <a:srgbClr val="FF0000"/>
                </a:solidFill>
              </a:rPr>
              <a:t>; Vücuttan alınan hücre, doku, organlara doğrudan temas halinde in vitro kullanımı amaçlanan cihazlar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tr-TR" dirty="0"/>
              <a:t> (IVF, organ saklama solüsyonları vb.) </a:t>
            </a:r>
            <a:r>
              <a:rPr lang="tr-TR" b="1" dirty="0">
                <a:solidFill>
                  <a:srgbClr val="FF0000"/>
                </a:solidFill>
              </a:rPr>
              <a:t>Sınıf III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8316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  <a:latin typeface="+mj-lt"/>
              </a:rPr>
              <a:t>İnvaziv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 Olmayan Cihazlar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Kural 1-4 </a:t>
            </a:r>
            <a:endParaRPr lang="tr-TR" sz="2400" dirty="0">
              <a:latin typeface="+mj-lt"/>
            </a:endParaRPr>
          </a:p>
        </p:txBody>
      </p:sp>
      <p:sp>
        <p:nvSpPr>
          <p:cNvPr id="7" name="6-Noktalı Yıldız 6"/>
          <p:cNvSpPr/>
          <p:nvPr/>
        </p:nvSpPr>
        <p:spPr>
          <a:xfrm rot="21142185">
            <a:off x="269013" y="4778168"/>
            <a:ext cx="1901675" cy="1802070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2021-24</a:t>
            </a:r>
            <a:endParaRPr lang="tr-TR" sz="2400" dirty="0"/>
          </a:p>
        </p:txBody>
      </p:sp>
      <p:sp>
        <p:nvSpPr>
          <p:cNvPr id="8" name="6-Noktalı Yıldız 7"/>
          <p:cNvSpPr/>
          <p:nvPr/>
        </p:nvSpPr>
        <p:spPr>
          <a:xfrm rot="21102623">
            <a:off x="2381458" y="4754411"/>
            <a:ext cx="1921115" cy="1849582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2022-5 </a:t>
            </a:r>
          </a:p>
        </p:txBody>
      </p:sp>
    </p:spTree>
    <p:extLst>
      <p:ext uri="{BB962C8B-B14F-4D97-AF65-F5344CB8AC3E}">
        <p14:creationId xmlns:p14="http://schemas.microsoft.com/office/powerpoint/2010/main" val="319937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825" y="2275259"/>
            <a:ext cx="3498979" cy="2456442"/>
          </a:xfrm>
        </p:spPr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120157"/>
            <a:ext cx="6768753" cy="6578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tr-TR" sz="1600" b="1" dirty="0"/>
              <a:t>Kural 4 –</a:t>
            </a:r>
            <a:r>
              <a:rPr lang="tr-TR" sz="1600" dirty="0"/>
              <a:t>Hasarlı deri ile temas eden </a:t>
            </a:r>
            <a:r>
              <a:rPr lang="tr-TR" sz="1600" u="sng" dirty="0"/>
              <a:t>noninvaziv</a:t>
            </a:r>
            <a:r>
              <a:rPr lang="tr-TR" sz="1600" dirty="0"/>
              <a:t> cihazlar</a:t>
            </a:r>
          </a:p>
          <a:p>
            <a:pPr marL="1143000" lvl="4" algn="just">
              <a:lnSpc>
                <a:spcPct val="100000"/>
              </a:lnSpc>
              <a:spcBef>
                <a:spcPts val="1000"/>
              </a:spcBef>
            </a:pPr>
            <a:r>
              <a:rPr lang="tr-TR" sz="1600" dirty="0"/>
              <a:t>(MDD ile aynı)</a:t>
            </a:r>
          </a:p>
          <a:p>
            <a:pPr marL="1143000" lvl="4" algn="just">
              <a:lnSpc>
                <a:spcPct val="100000"/>
              </a:lnSpc>
              <a:spcBef>
                <a:spcPts val="1000"/>
              </a:spcBef>
            </a:pPr>
            <a:r>
              <a:rPr lang="tr-TR" sz="1600" u="sng" dirty="0"/>
              <a:t>salgıların (</a:t>
            </a:r>
            <a:r>
              <a:rPr lang="tr-TR" sz="1600" u="sng" dirty="0" err="1"/>
              <a:t>eksüdaların</a:t>
            </a:r>
            <a:r>
              <a:rPr lang="tr-TR" sz="1600" u="sng" dirty="0"/>
              <a:t>) baskılanması veya emilimi için, mekanik bir bariyer olarak kullanılmaları amaçlanıyorsa, </a:t>
            </a:r>
            <a:r>
              <a:rPr lang="tr-TR" sz="1600" b="1" u="sng" dirty="0"/>
              <a:t>sınıf I</a:t>
            </a:r>
            <a:endParaRPr lang="tr-TR" sz="1600" dirty="0"/>
          </a:p>
          <a:p>
            <a:pPr marL="1143000" lvl="4" algn="just">
              <a:lnSpc>
                <a:spcPct val="100000"/>
              </a:lnSpc>
              <a:spcBef>
                <a:spcPts val="1000"/>
              </a:spcBef>
            </a:pPr>
            <a:r>
              <a:rPr lang="tr-TR" sz="1600" u="sng" dirty="0"/>
              <a:t>asli olarak yaralı derinin veya mukoza zarının mikro çevresine etki etmesi amaçlanıyorsa,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marL="1143000" lvl="4" algn="just">
              <a:lnSpc>
                <a:spcPct val="100000"/>
              </a:lnSpc>
              <a:spcBef>
                <a:spcPts val="1000"/>
              </a:spcBef>
            </a:pPr>
            <a:r>
              <a:rPr lang="tr-TR" sz="1600" u="sng" dirty="0"/>
              <a:t>olarak </a:t>
            </a:r>
            <a:r>
              <a:rPr lang="tr-TR" sz="1600" u="sng" dirty="0" err="1"/>
              <a:t>dermis</a:t>
            </a:r>
            <a:r>
              <a:rPr lang="tr-TR" sz="1600" u="sng" dirty="0"/>
              <a:t> tabakasını veya mukoza zarını tahrip etmiş olan deri yaralanmaları için kullanılması amaçlanıyorsa ve iyileşmeyi sadece ikincil amaç olarak sağlayabiliyorsa, </a:t>
            </a:r>
          </a:p>
          <a:p>
            <a:pPr marL="914400" lvl="4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tr-TR" sz="1600" dirty="0"/>
              <a:t>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rgbClr val="FF0000"/>
                </a:solidFill>
              </a:rPr>
              <a:t>«hasarlı </a:t>
            </a:r>
            <a:r>
              <a:rPr lang="tr-TR" sz="1600" b="1" dirty="0" err="1">
                <a:solidFill>
                  <a:srgbClr val="FF0000"/>
                </a:solidFill>
              </a:rPr>
              <a:t>mukoz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membran</a:t>
            </a:r>
            <a:r>
              <a:rPr lang="tr-TR" sz="1600" b="1" dirty="0">
                <a:solidFill>
                  <a:srgbClr val="FF0000"/>
                </a:solidFill>
              </a:rPr>
              <a:t>»</a:t>
            </a:r>
            <a:endParaRPr lang="tr-TR" sz="16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1600" b="1" dirty="0">
                <a:solidFill>
                  <a:srgbClr val="FF0000"/>
                </a:solidFill>
              </a:rPr>
              <a:t>	kural, yaralı mukoza zarına temas eden </a:t>
            </a:r>
            <a:r>
              <a:rPr lang="tr-TR" sz="1600" b="1" dirty="0" err="1">
                <a:solidFill>
                  <a:srgbClr val="FF0000"/>
                </a:solidFill>
              </a:rPr>
              <a:t>invaziv</a:t>
            </a:r>
            <a:r>
              <a:rPr lang="tr-TR" sz="1600" b="1" dirty="0">
                <a:solidFill>
                  <a:srgbClr val="FF0000"/>
                </a:solidFill>
              </a:rPr>
              <a:t> 	cihazlara da uygulanır.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8316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  <a:latin typeface="+mj-lt"/>
              </a:rPr>
              <a:t>İnvaziv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 Olmayan Cihazlar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Kural 1-4 </a:t>
            </a:r>
            <a:endParaRPr lang="tr-TR" sz="2400" dirty="0">
              <a:latin typeface="+mj-lt"/>
            </a:endParaRPr>
          </a:p>
        </p:txBody>
      </p:sp>
      <p:sp>
        <p:nvSpPr>
          <p:cNvPr id="7" name="6-Noktalı Yıldız 6"/>
          <p:cNvSpPr/>
          <p:nvPr/>
        </p:nvSpPr>
        <p:spPr>
          <a:xfrm rot="21142185">
            <a:off x="269013" y="4778168"/>
            <a:ext cx="1901675" cy="1802070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2021-24</a:t>
            </a:r>
            <a:endParaRPr lang="tr-TR" sz="2400" dirty="0"/>
          </a:p>
        </p:txBody>
      </p:sp>
      <p:sp>
        <p:nvSpPr>
          <p:cNvPr id="8" name="6-Noktalı Yıldız 7"/>
          <p:cNvSpPr/>
          <p:nvPr/>
        </p:nvSpPr>
        <p:spPr>
          <a:xfrm rot="21102623">
            <a:off x="2381458" y="4754411"/>
            <a:ext cx="1921115" cy="1849582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MDCG 2022-5 </a:t>
            </a:r>
          </a:p>
        </p:txBody>
      </p:sp>
    </p:spTree>
    <p:extLst>
      <p:ext uri="{BB962C8B-B14F-4D97-AF65-F5344CB8AC3E}">
        <p14:creationId xmlns:p14="http://schemas.microsoft.com/office/powerpoint/2010/main" val="370318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6526" y="341724"/>
            <a:ext cx="7086600" cy="6227518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Kural 5 –</a:t>
            </a:r>
            <a:r>
              <a:rPr lang="tr-TR" sz="1600" dirty="0"/>
              <a:t>Sınıf I aktif cihaz bağlanması amaçlanan </a:t>
            </a:r>
            <a:r>
              <a:rPr lang="tr-TR" sz="1600" dirty="0" err="1"/>
              <a:t>invaziv</a:t>
            </a:r>
            <a:r>
              <a:rPr lang="tr-TR" sz="1600" dirty="0"/>
              <a:t> cihazlar</a:t>
            </a:r>
          </a:p>
          <a:p>
            <a:pPr lvl="2" algn="just"/>
            <a:r>
              <a:rPr lang="tr-TR" sz="1600" dirty="0"/>
              <a:t>(MDD ile aynı)</a:t>
            </a:r>
          </a:p>
          <a:p>
            <a:pPr lvl="2" algn="just"/>
            <a:r>
              <a:rPr lang="tr-TR" sz="1600" u="sng" dirty="0"/>
              <a:t>geçici kullanım </a:t>
            </a:r>
            <a:r>
              <a:rPr lang="tr-TR" sz="1600" b="1" u="sng" dirty="0"/>
              <a:t>Sınıf I</a:t>
            </a:r>
          </a:p>
          <a:p>
            <a:pPr lvl="2"/>
            <a:r>
              <a:rPr lang="tr-TR" sz="1600" u="sng" dirty="0"/>
              <a:t>kısa süreli kullanım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r>
              <a:rPr lang="tr-TR" sz="1600" b="1" u="sng" dirty="0"/>
              <a:t>; </a:t>
            </a:r>
            <a:r>
              <a:rPr lang="tr-TR" sz="1600" u="sng" dirty="0"/>
              <a:t>ancak </a:t>
            </a:r>
            <a:r>
              <a:rPr lang="tr-TR" sz="1600" u="sng" dirty="0" err="1"/>
              <a:t>ancak</a:t>
            </a:r>
            <a:r>
              <a:rPr lang="tr-TR" sz="1600" u="sng" dirty="0"/>
              <a:t> yutağa kadar olan ağız boşluğunda, kulak zarına kadar olan kulak kanalında veya nazal boşlukta kullanılıyorsa </a:t>
            </a:r>
            <a:r>
              <a:rPr lang="tr-TR" sz="1600" b="1" u="sng" dirty="0"/>
              <a:t>sınıf I</a:t>
            </a:r>
          </a:p>
          <a:p>
            <a:pPr lvl="2" algn="just"/>
            <a:r>
              <a:rPr lang="tr-TR" sz="1600" u="sng" dirty="0"/>
              <a:t>uzun süreli kullanım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r>
              <a:rPr lang="tr-TR" sz="1600" b="1" u="sng" dirty="0"/>
              <a:t>; </a:t>
            </a:r>
            <a:r>
              <a:rPr lang="tr-TR" sz="1600" u="sng" dirty="0"/>
              <a:t>ancak </a:t>
            </a:r>
            <a:r>
              <a:rPr lang="tr-TR" sz="1600" u="sng" dirty="0" err="1"/>
              <a:t>ancak</a:t>
            </a:r>
            <a:r>
              <a:rPr lang="tr-TR" sz="1600" u="sng" dirty="0"/>
              <a:t> yutağa kadar olan ağız boşluğunda, kulak zarına kadar olan kulak kanalında veya nazal boşlukta kullanılıyorsa ve mukoza zarı tarafından emilme ihtimali yoksa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lvl="2"/>
            <a:r>
              <a:rPr lang="tr-TR" sz="1600" u="sng" dirty="0"/>
              <a:t>sınıf </a:t>
            </a:r>
            <a:r>
              <a:rPr lang="tr-TR" sz="1600" u="sng" dirty="0" err="1"/>
              <a:t>IIa</a:t>
            </a:r>
            <a:r>
              <a:rPr lang="tr-TR" sz="1600" u="sng" dirty="0"/>
              <a:t> ve üstü aktif cihazlara bağlanıyorsa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latin typeface="+mj-lt"/>
              </a:rPr>
              <a:t>İnvaziv</a:t>
            </a:r>
            <a:r>
              <a:rPr lang="tr-TR" sz="2400" b="1" dirty="0">
                <a:latin typeface="+mj-lt"/>
              </a:rPr>
              <a:t> Cihazlar </a:t>
            </a:r>
          </a:p>
          <a:p>
            <a:pPr algn="ctr"/>
            <a:r>
              <a:rPr lang="tr-TR" sz="2400" b="1" dirty="0">
                <a:latin typeface="+mj-lt"/>
              </a:rPr>
              <a:t>Kural 5-8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6448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6526" y="341724"/>
            <a:ext cx="7086600" cy="6227518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Kural 6 –</a:t>
            </a:r>
            <a:r>
              <a:rPr lang="tr-TR" sz="1600" dirty="0"/>
              <a:t>Geçici kullanımı amaçlanan cerrahi invaziv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lvl="2" algn="just"/>
            <a:r>
              <a:rPr lang="tr-TR" sz="1600" dirty="0"/>
              <a:t>(MDD ile aynı)</a:t>
            </a:r>
          </a:p>
          <a:p>
            <a:pPr lvl="2" algn="just"/>
            <a:r>
              <a:rPr lang="tr-TR" sz="1600" u="sng" dirty="0"/>
              <a:t>yeniden kullanılabilir cerrahi aletler </a:t>
            </a:r>
            <a:r>
              <a:rPr lang="tr-TR" sz="1600" b="1" u="sng" dirty="0"/>
              <a:t>sınıf I</a:t>
            </a:r>
          </a:p>
          <a:p>
            <a:pPr lvl="2" algn="just"/>
            <a:r>
              <a:rPr lang="tr-TR" sz="1600" u="sng" dirty="0"/>
              <a:t>İlaçları potansiyel olarak tehlikeli bir şekilde uygulamak için tasarlanmışsa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iyonlaştırıcı radyasyon formunda enerji sağlama amaçlıysa</a:t>
            </a:r>
          </a:p>
          <a:p>
            <a:pPr marL="914400" lvl="2" indent="0" algn="just">
              <a:buNone/>
            </a:pPr>
            <a:r>
              <a:rPr lang="tr-TR" sz="1600" dirty="0"/>
              <a:t>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u="sng" dirty="0"/>
          </a:p>
          <a:p>
            <a:pPr lvl="2" algn="just"/>
            <a:r>
              <a:rPr lang="tr-TR" sz="1600" u="sng" dirty="0"/>
              <a:t>biyolojik bir etkiye sahip ise ya da tamamıyla veya çoğunlukla </a:t>
            </a:r>
            <a:r>
              <a:rPr lang="tr-TR" sz="1600" u="sng" dirty="0" err="1"/>
              <a:t>absorbe</a:t>
            </a:r>
            <a:r>
              <a:rPr lang="tr-TR" sz="1600" u="sng" dirty="0"/>
              <a:t> ediliyorsa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özellikle kalp veya merkezi dolaşım sistemine ya da merkezi sinir sistemine doğrudan temas halinde kullanım amaçlı ise, </a:t>
            </a:r>
            <a:r>
              <a:rPr lang="tr-TR" sz="1600" b="1" u="sng" dirty="0"/>
              <a:t>sınıf III</a:t>
            </a:r>
          </a:p>
          <a:p>
            <a:pPr lvl="2" algn="just"/>
            <a:r>
              <a:rPr lang="tr-TR" sz="1600" u="sng" dirty="0"/>
              <a:t>Özellikle kalp veya merkezi dolaşım sistemi ile ilgili bir bozukluğu, vücudun bu bölümlerine doğrudan temas yoluyla, kontrol etme, teşhis etme, izleme veya düzeltme amaçlı ise, </a:t>
            </a:r>
            <a:r>
              <a:rPr lang="tr-TR" sz="1600" b="1" u="sng" dirty="0"/>
              <a:t>sınıf III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latin typeface="+mj-lt"/>
              </a:rPr>
              <a:t>İnvaziv</a:t>
            </a:r>
            <a:r>
              <a:rPr lang="tr-TR" sz="2400" b="1" dirty="0">
                <a:latin typeface="+mj-lt"/>
              </a:rPr>
              <a:t> Cihazlar </a:t>
            </a:r>
          </a:p>
          <a:p>
            <a:pPr algn="ctr"/>
            <a:r>
              <a:rPr lang="tr-TR" sz="2400" b="1" dirty="0">
                <a:latin typeface="+mj-lt"/>
              </a:rPr>
              <a:t>Kural 5-8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7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6526" y="341724"/>
            <a:ext cx="7086600" cy="6227518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Kural 7  –</a:t>
            </a:r>
            <a:r>
              <a:rPr lang="tr-TR" sz="1600" dirty="0"/>
              <a:t>Kısa süreli kullanımı amaçlanan cerrahi invaziv cihazlar </a:t>
            </a:r>
          </a:p>
          <a:p>
            <a:pPr marL="0" indent="0" algn="just">
              <a:buNone/>
            </a:pPr>
            <a:r>
              <a:rPr lang="tr-TR" sz="1600" b="1" dirty="0"/>
              <a:t>	 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u="sng" dirty="0"/>
          </a:p>
          <a:p>
            <a:pPr lvl="2" algn="just"/>
            <a:r>
              <a:rPr lang="tr-TR" sz="1600" i="1" dirty="0"/>
              <a:t>(MDD ile aynı)</a:t>
            </a:r>
          </a:p>
          <a:p>
            <a:pPr lvl="2" algn="just"/>
            <a:r>
              <a:rPr lang="tr-TR" sz="1600" u="sng" dirty="0"/>
              <a:t>vücutta kimyasal değişime uğrama amaçlı (dişlere yerleştirilen cihazlar hariç)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İlaç vermeye yöneliktir (dişlere yerleştirilen cihazlar hariç)</a:t>
            </a:r>
          </a:p>
          <a:p>
            <a:pPr marL="914400" lvl="2" indent="0" algn="just">
              <a:buNone/>
            </a:pPr>
            <a:r>
              <a:rPr lang="tr-TR" sz="1600" dirty="0"/>
              <a:t>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Enerji / iyonlaştırıcı radyasyon sağlıyorsa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biyolojik ve tamamıyla veya çoğunlukla </a:t>
            </a:r>
            <a:r>
              <a:rPr lang="tr-TR" sz="1600" u="sng" dirty="0" err="1"/>
              <a:t>absorbe</a:t>
            </a:r>
            <a:r>
              <a:rPr lang="tr-TR" sz="1600" u="sng" dirty="0"/>
              <a:t> ediliyorsa</a:t>
            </a:r>
          </a:p>
          <a:p>
            <a:pPr marL="914400" lvl="2" indent="0" algn="just">
              <a:buNone/>
            </a:pPr>
            <a:r>
              <a:rPr lang="tr-TR" sz="1600" b="1" dirty="0"/>
              <a:t>     </a:t>
            </a:r>
            <a:r>
              <a:rPr lang="tr-TR" sz="1600" b="1" u="sng" dirty="0"/>
              <a:t>Sınıf III</a:t>
            </a:r>
          </a:p>
          <a:p>
            <a:pPr lvl="2" algn="just"/>
            <a:r>
              <a:rPr lang="tr-TR" sz="1600" u="sng" dirty="0"/>
              <a:t>özellikle kalp veya merkezi dolaşım sistemi ile ilgili bir bozukluğu, vücudun bu bölümlerine doğrudan temas yoluyla, kontrol etme, teşhis etme, izleme veya düzeltme amaçlı ise</a:t>
            </a:r>
          </a:p>
          <a:p>
            <a:pPr marL="914400" lvl="2" indent="0" algn="just">
              <a:buNone/>
            </a:pPr>
            <a:r>
              <a:rPr lang="tr-TR" sz="1600" b="1" dirty="0"/>
              <a:t>     </a:t>
            </a:r>
            <a:r>
              <a:rPr lang="tr-TR" sz="1600" b="1" u="sng" dirty="0"/>
              <a:t>Sınıf III</a:t>
            </a:r>
            <a:endParaRPr lang="tr-TR" sz="1600" dirty="0"/>
          </a:p>
          <a:p>
            <a:pPr lvl="2" algn="just"/>
            <a:r>
              <a:rPr lang="tr-TR" sz="1600" u="sng" dirty="0"/>
              <a:t>kalp veya merkezi dolaşım sistemine ya da merkezi sinir sistemine doğrudan temas halinde kullanım amaçlı ise</a:t>
            </a:r>
          </a:p>
          <a:p>
            <a:pPr marL="914400" lvl="2" indent="0" algn="just">
              <a:buNone/>
            </a:pPr>
            <a:r>
              <a:rPr lang="tr-TR" sz="1600" b="1" dirty="0"/>
              <a:t>     </a:t>
            </a:r>
            <a:r>
              <a:rPr lang="tr-TR" sz="1600" b="1" u="sng" dirty="0"/>
              <a:t>Sınıf III</a:t>
            </a:r>
            <a:endParaRPr lang="tr-TR" sz="1600" dirty="0"/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latin typeface="+mj-lt"/>
              </a:rPr>
              <a:t>İnvaziv</a:t>
            </a:r>
            <a:r>
              <a:rPr lang="tr-TR" sz="2400" b="1" dirty="0">
                <a:latin typeface="+mj-lt"/>
              </a:rPr>
              <a:t> Cihazlar </a:t>
            </a:r>
          </a:p>
          <a:p>
            <a:pPr algn="ctr"/>
            <a:r>
              <a:rPr lang="tr-TR" sz="2400" b="1" dirty="0">
                <a:latin typeface="+mj-lt"/>
              </a:rPr>
              <a:t>Kural 5-8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46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6526" y="341724"/>
            <a:ext cx="7086600" cy="6227518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Kural 8  –</a:t>
            </a:r>
            <a:r>
              <a:rPr lang="tr-TR" sz="1600" dirty="0"/>
              <a:t>İmplante edilebilir ve uzun süreli kullanımı amaçlanan cerrahi invaziv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lvl="2" algn="just"/>
            <a:r>
              <a:rPr lang="tr-TR" sz="1600" u="sng" dirty="0"/>
              <a:t>Dişlere yerleştirme amaçlıysa</a:t>
            </a:r>
            <a:r>
              <a:rPr lang="tr-TR" sz="1600" b="1" u="sng" dirty="0"/>
              <a:t> Sınıf </a:t>
            </a:r>
            <a:r>
              <a:rPr lang="tr-TR" sz="1600" b="1" u="sng" dirty="0" err="1"/>
              <a:t>Iıa</a:t>
            </a:r>
            <a:endParaRPr lang="tr-TR" sz="1600" b="1" u="sng" dirty="0"/>
          </a:p>
          <a:p>
            <a:pPr lvl="2" algn="just"/>
            <a:r>
              <a:rPr lang="tr-TR" sz="1600" u="sng" dirty="0"/>
              <a:t>biyolojik bir etkiye sahip ise ya da tamamıyla veya çoğunlukla </a:t>
            </a:r>
            <a:r>
              <a:rPr lang="tr-TR" sz="1600" u="sng" dirty="0" err="1"/>
              <a:t>absorbe</a:t>
            </a:r>
            <a:r>
              <a:rPr lang="tr-TR" sz="1600" u="sng" dirty="0"/>
              <a:t> ediliyorsa </a:t>
            </a:r>
            <a:r>
              <a:rPr lang="tr-TR" sz="1600" b="1" u="sng" dirty="0"/>
              <a:t>Sınıf III</a:t>
            </a:r>
          </a:p>
          <a:p>
            <a:pPr lvl="2" algn="just"/>
            <a:r>
              <a:rPr lang="tr-TR" sz="1600" b="1" dirty="0" err="1">
                <a:solidFill>
                  <a:srgbClr val="FF0000"/>
                </a:solidFill>
              </a:rPr>
              <a:t>MDD’ye</a:t>
            </a:r>
            <a:r>
              <a:rPr lang="tr-TR" sz="1600" b="1" dirty="0">
                <a:solidFill>
                  <a:srgbClr val="FF0000"/>
                </a:solidFill>
              </a:rPr>
              <a:t> ek olarak; </a:t>
            </a:r>
            <a:r>
              <a:rPr lang="tr-TR" sz="1600" dirty="0">
                <a:solidFill>
                  <a:srgbClr val="FF0000"/>
                </a:solidFill>
              </a:rPr>
              <a:t>Tıbbi ürünleri tatbik etmesi amaçlanıyor ise sınıf III olarak sınıflandırılır, Aktif implante edilebilir cihazlar veya bunların aksesuarları ise sınıf III olarak sınıflandırılır.</a:t>
            </a:r>
          </a:p>
          <a:p>
            <a:pPr marL="0" indent="0" algn="just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1"/>
                </a:solidFill>
              </a:rPr>
              <a:t>« Meme 	</a:t>
            </a:r>
            <a:r>
              <a:rPr lang="tr-TR" sz="1600" b="1" dirty="0" err="1">
                <a:solidFill>
                  <a:schemeClr val="accent1"/>
                </a:solidFill>
              </a:rPr>
              <a:t>implantları</a:t>
            </a:r>
            <a:r>
              <a:rPr lang="tr-TR" sz="1600" b="1" dirty="0">
                <a:solidFill>
                  <a:schemeClr val="accent1"/>
                </a:solidFill>
              </a:rPr>
              <a:t> ve cerrahi </a:t>
            </a:r>
            <a:r>
              <a:rPr lang="tr-TR" sz="1600" b="1" dirty="0" err="1">
                <a:solidFill>
                  <a:schemeClr val="accent1"/>
                </a:solidFill>
              </a:rPr>
              <a:t>meşler</a:t>
            </a:r>
            <a:r>
              <a:rPr lang="tr-TR" sz="1600" b="1" dirty="0">
                <a:solidFill>
                  <a:schemeClr val="accent1"/>
                </a:solidFill>
              </a:rPr>
              <a:t>, total/ kısmi eklem 	</a:t>
            </a:r>
            <a:r>
              <a:rPr lang="tr-TR" sz="1600" b="1" dirty="0" err="1">
                <a:solidFill>
                  <a:schemeClr val="accent1"/>
                </a:solidFill>
              </a:rPr>
              <a:t>replasman</a:t>
            </a:r>
            <a:r>
              <a:rPr lang="tr-TR" sz="1600" b="1" dirty="0">
                <a:solidFill>
                  <a:schemeClr val="accent1"/>
                </a:solidFill>
              </a:rPr>
              <a:t> cihazları,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b="1" dirty="0" err="1">
                <a:solidFill>
                  <a:schemeClr val="accent1"/>
                </a:solidFill>
              </a:rPr>
              <a:t>spinal</a:t>
            </a:r>
            <a:r>
              <a:rPr lang="tr-TR" sz="1600" b="1" dirty="0">
                <a:solidFill>
                  <a:schemeClr val="accent1"/>
                </a:solidFill>
              </a:rPr>
              <a:t> disk </a:t>
            </a:r>
            <a:r>
              <a:rPr lang="tr-TR" sz="1600" b="1" dirty="0" err="1">
                <a:solidFill>
                  <a:schemeClr val="accent1"/>
                </a:solidFill>
              </a:rPr>
              <a:t>replasmanı</a:t>
            </a:r>
            <a:r>
              <a:rPr lang="tr-TR" sz="1600" b="1" dirty="0">
                <a:solidFill>
                  <a:schemeClr val="accent1"/>
                </a:solidFill>
              </a:rPr>
              <a:t> cihazları ve 	omurgaya direkt temas eden </a:t>
            </a:r>
            <a:r>
              <a:rPr lang="tr-TR" sz="1600" b="1" dirty="0" err="1">
                <a:solidFill>
                  <a:schemeClr val="accent1"/>
                </a:solidFill>
              </a:rPr>
              <a:t>implantlar</a:t>
            </a:r>
            <a:r>
              <a:rPr lang="tr-TR" sz="1600" b="1" dirty="0">
                <a:solidFill>
                  <a:schemeClr val="accent1"/>
                </a:solidFill>
              </a:rPr>
              <a:t> sınıf III »</a:t>
            </a:r>
            <a:endParaRPr lang="tr-TR" sz="16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latin typeface="+mj-lt"/>
              </a:rPr>
              <a:t>İnvaziv</a:t>
            </a:r>
            <a:r>
              <a:rPr lang="tr-TR" sz="2400" b="1" dirty="0">
                <a:latin typeface="+mj-lt"/>
              </a:rPr>
              <a:t> Cihazlar </a:t>
            </a:r>
          </a:p>
          <a:p>
            <a:pPr algn="ctr"/>
            <a:r>
              <a:rPr lang="tr-TR" sz="2400" b="1" dirty="0">
                <a:latin typeface="+mj-lt"/>
              </a:rPr>
              <a:t>Kural 5-8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44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667153" cy="5895326"/>
          </a:xfrm>
        </p:spPr>
        <p:txBody>
          <a:bodyPr>
            <a:normAutofit/>
          </a:bodyPr>
          <a:lstStyle/>
          <a:p>
            <a:pPr algn="just"/>
            <a:r>
              <a:rPr lang="tr-TR" sz="1600" b="1" dirty="0"/>
              <a:t>Kural 9 –</a:t>
            </a:r>
            <a:r>
              <a:rPr lang="tr-TR" sz="1600" dirty="0"/>
              <a:t>Enerji vermesi ya da enerji değişimi yapması amaçlanan aktif terapötik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dirty="0"/>
          </a:p>
          <a:p>
            <a:pPr marL="0" indent="0" algn="just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1"/>
                </a:solidFill>
              </a:rPr>
              <a:t>«</a:t>
            </a:r>
            <a:r>
              <a:rPr lang="tr-TR" sz="1600" b="1" dirty="0" err="1">
                <a:solidFill>
                  <a:schemeClr val="accent1"/>
                </a:solidFill>
              </a:rPr>
              <a:t>Terapötik</a:t>
            </a:r>
            <a:r>
              <a:rPr lang="tr-TR" sz="1600" b="1" dirty="0">
                <a:solidFill>
                  <a:schemeClr val="accent1"/>
                </a:solidFill>
              </a:rPr>
              <a:t> amaçlara yönelik iyonlaştırıcı 	radyasyon  yayan cihazlar ve bunları 	kontrol 	eden/ izleyen/ 	doğrudan etkileyen cihazlar sınıf 	</a:t>
            </a:r>
            <a:r>
              <a:rPr lang="tr-TR" sz="1600" b="1" dirty="0" err="1">
                <a:solidFill>
                  <a:schemeClr val="accent1"/>
                </a:solidFill>
              </a:rPr>
              <a:t>IIb</a:t>
            </a:r>
            <a:r>
              <a:rPr lang="tr-TR" sz="1600" b="1" dirty="0">
                <a:solidFill>
                  <a:schemeClr val="accent1"/>
                </a:solidFill>
              </a:rPr>
              <a:t>»</a:t>
            </a:r>
            <a:endParaRPr lang="tr-TR" sz="16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schemeClr val="accent1"/>
                </a:solidFill>
              </a:rPr>
              <a:t>	«Aktif implante edilebilir cihazların 	performansını 	kontrol etmek/ izlemek/ doğrudan etkilemek amaçlı 	cihazlar sınıf III»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Aktif Cihazlar Kural 9- 13</a:t>
            </a:r>
          </a:p>
        </p:txBody>
      </p:sp>
    </p:spTree>
    <p:extLst>
      <p:ext uri="{BB962C8B-B14F-4D97-AF65-F5344CB8AC3E}">
        <p14:creationId xmlns:p14="http://schemas.microsoft.com/office/powerpoint/2010/main" val="28972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u="sng" dirty="0"/>
              <a:t>BEŞİNCİ KISIM</a:t>
            </a:r>
            <a:br>
              <a:rPr lang="tr-TR" sz="3600" dirty="0"/>
            </a:br>
            <a:r>
              <a:rPr lang="tr-TR" sz="3600" dirty="0"/>
              <a:t>Madde 51</a:t>
            </a:r>
          </a:p>
          <a:p>
            <a:r>
              <a:rPr lang="tr-TR" sz="3600" dirty="0"/>
              <a:t>Cihazların Sınıflandırılması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8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667153" cy="5895326"/>
          </a:xfrm>
        </p:spPr>
        <p:txBody>
          <a:bodyPr>
            <a:normAutofit/>
          </a:bodyPr>
          <a:lstStyle/>
          <a:p>
            <a:pPr algn="just"/>
            <a:r>
              <a:rPr lang="tr-TR" sz="1600" b="1" dirty="0"/>
              <a:t>Kural 10 –</a:t>
            </a:r>
            <a:r>
              <a:rPr lang="tr-TR" sz="1600" dirty="0"/>
              <a:t>Tanı ve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b="1" dirty="0">
                <a:solidFill>
                  <a:schemeClr val="accent1"/>
                </a:solidFill>
              </a:rPr>
              <a:t>izleme </a:t>
            </a:r>
            <a:r>
              <a:rPr lang="tr-TR" sz="1600" dirty="0"/>
              <a:t>amaçlı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u="sng" dirty="0"/>
          </a:p>
          <a:p>
            <a:pPr algn="just"/>
            <a:r>
              <a:rPr lang="tr-TR" sz="1600" u="sng" dirty="0"/>
              <a:t>gözle görülebilir bir spektrumda hastanın vücudunu aydınlatması </a:t>
            </a:r>
            <a:r>
              <a:rPr lang="tr-TR" sz="1600" u="sng" dirty="0" err="1"/>
              <a:t>amaçlananıyorsa</a:t>
            </a:r>
            <a:r>
              <a:rPr lang="tr-TR" sz="1600" u="sng" dirty="0"/>
              <a:t> </a:t>
            </a:r>
            <a:r>
              <a:rPr lang="tr-TR" sz="1600" b="1" u="sng" dirty="0"/>
              <a:t>Sınıf I</a:t>
            </a:r>
          </a:p>
          <a:p>
            <a:pPr algn="just"/>
            <a:r>
              <a:rPr lang="tr-TR" sz="1600" u="sng" dirty="0"/>
              <a:t>iyonlaştırıcı radyasyon yaymayı amaçlayan aktif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marL="0" indent="0" algn="just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1"/>
                </a:solidFill>
              </a:rPr>
              <a:t>«Hastanın ani tehlikede olduğu klinik 	durumlarda 	tanılama amaçlı aktif cihazlar 	sınıf  </a:t>
            </a:r>
            <a:r>
              <a:rPr lang="tr-TR" sz="1600" b="1" dirty="0" err="1">
                <a:solidFill>
                  <a:schemeClr val="accent1"/>
                </a:solidFill>
              </a:rPr>
              <a:t>IIb</a:t>
            </a:r>
            <a:r>
              <a:rPr lang="tr-TR" sz="1600" b="1" dirty="0">
                <a:solidFill>
                  <a:schemeClr val="accent1"/>
                </a:solidFill>
              </a:rPr>
              <a:t>»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accent1"/>
                </a:solidFill>
              </a:rPr>
              <a:t>	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Aktif Cihazlar Kural 9- 13</a:t>
            </a:r>
          </a:p>
        </p:txBody>
      </p:sp>
    </p:spTree>
    <p:extLst>
      <p:ext uri="{BB962C8B-B14F-4D97-AF65-F5344CB8AC3E}">
        <p14:creationId xmlns:p14="http://schemas.microsoft.com/office/powerpoint/2010/main" val="51363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8923" y="1634063"/>
            <a:ext cx="6935427" cy="5064449"/>
          </a:xfrm>
        </p:spPr>
        <p:txBody>
          <a:bodyPr>
            <a:noAutofit/>
          </a:bodyPr>
          <a:lstStyle/>
          <a:p>
            <a:pPr algn="just"/>
            <a:r>
              <a:rPr lang="tr-TR" sz="1600" dirty="0">
                <a:solidFill>
                  <a:schemeClr val="accent5"/>
                </a:solidFill>
              </a:rPr>
              <a:t>Kural 11   </a:t>
            </a:r>
            <a:r>
              <a:rPr lang="tr-TR" sz="1600" dirty="0"/>
              <a:t>–Tanı ve tedavi amaçlı karar almak için kullanılan yazılımlar</a:t>
            </a:r>
          </a:p>
          <a:p>
            <a:pPr lvl="2" algn="just"/>
            <a:r>
              <a:rPr lang="tr-TR" sz="1600" b="1" dirty="0">
                <a:solidFill>
                  <a:schemeClr val="accent5"/>
                </a:solidFill>
              </a:rPr>
              <a:t>Tanı veya tedavi amaçlı </a:t>
            </a:r>
            <a:r>
              <a:rPr lang="tr-TR" sz="1600" dirty="0">
                <a:solidFill>
                  <a:schemeClr val="accent5"/>
                </a:solidFill>
              </a:rPr>
              <a:t>kararlar almak için kullanılan bilgileri sağlayan yazılımlar </a:t>
            </a:r>
            <a:r>
              <a:rPr lang="tr-TR" sz="1600" b="1" dirty="0">
                <a:solidFill>
                  <a:schemeClr val="accent5"/>
                </a:solidFill>
              </a:rPr>
              <a:t>sınıf </a:t>
            </a:r>
            <a:r>
              <a:rPr lang="tr-TR" sz="1600" b="1" dirty="0" err="1">
                <a:solidFill>
                  <a:schemeClr val="accent5"/>
                </a:solidFill>
              </a:rPr>
              <a:t>IIa</a:t>
            </a:r>
            <a:endParaRPr lang="tr-TR" sz="1600" b="1" dirty="0">
              <a:solidFill>
                <a:schemeClr val="accent5"/>
              </a:solidFill>
            </a:endParaRPr>
          </a:p>
          <a:p>
            <a:pPr lvl="2" algn="just"/>
            <a:r>
              <a:rPr lang="tr-TR" sz="1600" dirty="0">
                <a:solidFill>
                  <a:schemeClr val="accent5"/>
                </a:solidFill>
              </a:rPr>
              <a:t>Bir kişinin sağlık durumunda </a:t>
            </a:r>
            <a:r>
              <a:rPr lang="tr-TR" sz="1600" b="1" dirty="0">
                <a:solidFill>
                  <a:schemeClr val="accent5"/>
                </a:solidFill>
              </a:rPr>
              <a:t>ciddi bozulma veya cerrahi bir müdahaleye</a:t>
            </a:r>
            <a:r>
              <a:rPr lang="tr-TR" sz="1600" dirty="0">
                <a:solidFill>
                  <a:schemeClr val="accent5"/>
                </a:solidFill>
              </a:rPr>
              <a:t> neden olabilecek bir etkiye sahip ise, bu yazılımlar </a:t>
            </a:r>
            <a:r>
              <a:rPr lang="tr-TR" sz="1600" b="1" dirty="0">
                <a:solidFill>
                  <a:schemeClr val="accent5"/>
                </a:solidFill>
              </a:rPr>
              <a:t>sınıf </a:t>
            </a:r>
            <a:r>
              <a:rPr lang="tr-TR" sz="1600" b="1" dirty="0" err="1">
                <a:solidFill>
                  <a:schemeClr val="accent5"/>
                </a:solidFill>
              </a:rPr>
              <a:t>IIb</a:t>
            </a:r>
            <a:endParaRPr lang="tr-TR" sz="1600" b="1" dirty="0">
              <a:solidFill>
                <a:schemeClr val="accent5"/>
              </a:solidFill>
            </a:endParaRPr>
          </a:p>
          <a:p>
            <a:pPr lvl="2" algn="just"/>
            <a:r>
              <a:rPr lang="tr-TR" sz="1600" b="1" dirty="0">
                <a:solidFill>
                  <a:schemeClr val="accent5"/>
                </a:solidFill>
              </a:rPr>
              <a:t>Ölüm veya </a:t>
            </a:r>
            <a:r>
              <a:rPr lang="tr-TR" sz="1600" dirty="0">
                <a:solidFill>
                  <a:schemeClr val="accent5"/>
                </a:solidFill>
              </a:rPr>
              <a:t>bir kişinin sağlık durumunda </a:t>
            </a:r>
            <a:r>
              <a:rPr lang="tr-TR" sz="1600" b="1" dirty="0">
                <a:solidFill>
                  <a:schemeClr val="accent5"/>
                </a:solidFill>
              </a:rPr>
              <a:t>geri dönüşü olmayan bir bozulmaya </a:t>
            </a:r>
            <a:r>
              <a:rPr lang="tr-TR" sz="1600" dirty="0">
                <a:solidFill>
                  <a:schemeClr val="accent5"/>
                </a:solidFill>
              </a:rPr>
              <a:t>neden olabilecek bir etkiye sahip ise, bu yazılımlar </a:t>
            </a:r>
            <a:r>
              <a:rPr lang="tr-TR" sz="1600" b="1" dirty="0">
                <a:solidFill>
                  <a:schemeClr val="accent5"/>
                </a:solidFill>
              </a:rPr>
              <a:t>sınıf III</a:t>
            </a:r>
          </a:p>
          <a:p>
            <a:pPr lvl="2" algn="just"/>
            <a:r>
              <a:rPr lang="tr-TR" sz="1600" b="1" dirty="0">
                <a:solidFill>
                  <a:schemeClr val="accent5"/>
                </a:solidFill>
              </a:rPr>
              <a:t>Fizyolojik süreçleri izlemesi </a:t>
            </a:r>
            <a:r>
              <a:rPr lang="tr-TR" sz="1600" dirty="0">
                <a:solidFill>
                  <a:schemeClr val="accent5"/>
                </a:solidFill>
              </a:rPr>
              <a:t>amaçlanan yazılımlar</a:t>
            </a:r>
          </a:p>
          <a:p>
            <a:pPr marL="914400" lvl="2" indent="0" algn="just">
              <a:buNone/>
            </a:pPr>
            <a:r>
              <a:rPr lang="tr-TR" sz="1600" b="1" dirty="0">
                <a:solidFill>
                  <a:schemeClr val="accent5"/>
                </a:solidFill>
              </a:rPr>
              <a:t>    sınıf </a:t>
            </a:r>
            <a:r>
              <a:rPr lang="tr-TR" sz="1600" b="1" dirty="0" err="1">
                <a:solidFill>
                  <a:schemeClr val="accent5"/>
                </a:solidFill>
              </a:rPr>
              <a:t>IIa</a:t>
            </a:r>
            <a:endParaRPr lang="tr-TR" sz="1600" b="1" dirty="0">
              <a:solidFill>
                <a:schemeClr val="accent5"/>
              </a:solidFill>
            </a:endParaRPr>
          </a:p>
          <a:p>
            <a:pPr lvl="2" algn="just"/>
            <a:r>
              <a:rPr lang="tr-TR" sz="1600" dirty="0">
                <a:solidFill>
                  <a:schemeClr val="accent5"/>
                </a:solidFill>
              </a:rPr>
              <a:t>Ancak, </a:t>
            </a:r>
            <a:r>
              <a:rPr lang="tr-TR" sz="1600" b="1" dirty="0">
                <a:solidFill>
                  <a:schemeClr val="accent5"/>
                </a:solidFill>
              </a:rPr>
              <a:t>hayati fizyolojik parametrelerin izlenmesi </a:t>
            </a:r>
            <a:r>
              <a:rPr lang="tr-TR" sz="1600" dirty="0">
                <a:solidFill>
                  <a:schemeClr val="accent5"/>
                </a:solidFill>
              </a:rPr>
              <a:t>amaçlanıyorsa ve bu parametrelerdeki varyasyonlar hastada </a:t>
            </a:r>
            <a:r>
              <a:rPr lang="tr-TR" sz="1600" b="1" dirty="0">
                <a:solidFill>
                  <a:schemeClr val="accent5"/>
                </a:solidFill>
              </a:rPr>
              <a:t>ani tehlike</a:t>
            </a:r>
            <a:r>
              <a:rPr lang="tr-TR" sz="1600" dirty="0">
                <a:solidFill>
                  <a:schemeClr val="accent5"/>
                </a:solidFill>
              </a:rPr>
              <a:t> ile sonuçlanabilecek nitelikteyse, bu yazılımlar </a:t>
            </a:r>
            <a:r>
              <a:rPr lang="tr-TR" sz="1600" b="1" dirty="0">
                <a:solidFill>
                  <a:schemeClr val="accent5"/>
                </a:solidFill>
              </a:rPr>
              <a:t>sınıf </a:t>
            </a:r>
            <a:r>
              <a:rPr lang="tr-TR" sz="1600" b="1" dirty="0" err="1">
                <a:solidFill>
                  <a:schemeClr val="accent5"/>
                </a:solidFill>
              </a:rPr>
              <a:t>IIb</a:t>
            </a:r>
            <a:endParaRPr lang="tr-TR" sz="1600" b="1" dirty="0">
              <a:solidFill>
                <a:schemeClr val="accent5"/>
              </a:solidFill>
            </a:endParaRPr>
          </a:p>
          <a:p>
            <a:pPr lvl="2" algn="just"/>
            <a:r>
              <a:rPr lang="tr-TR" sz="1600" b="1" dirty="0">
                <a:solidFill>
                  <a:schemeClr val="accent5"/>
                </a:solidFill>
              </a:rPr>
              <a:t>Diğer</a:t>
            </a:r>
            <a:r>
              <a:rPr lang="tr-TR" sz="1600" dirty="0">
                <a:solidFill>
                  <a:schemeClr val="accent5"/>
                </a:solidFill>
              </a:rPr>
              <a:t> tüm yazılımlar </a:t>
            </a:r>
            <a:r>
              <a:rPr lang="tr-TR" sz="1600" b="1" dirty="0">
                <a:solidFill>
                  <a:schemeClr val="accent5"/>
                </a:solidFill>
              </a:rPr>
              <a:t>sınıf 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Aktif Cihazlar Kural 9- 13</a:t>
            </a:r>
          </a:p>
        </p:txBody>
      </p:sp>
      <p:sp>
        <p:nvSpPr>
          <p:cNvPr id="8" name="Çentikli Sağ Ok 7"/>
          <p:cNvSpPr/>
          <p:nvPr/>
        </p:nvSpPr>
        <p:spPr>
          <a:xfrm>
            <a:off x="4113333" y="1779796"/>
            <a:ext cx="895590" cy="508000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Yeni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95552"/>
            <a:ext cx="2643872" cy="1025008"/>
          </a:xfrm>
          <a:prstGeom prst="rect">
            <a:avLst/>
          </a:prstGeom>
        </p:spPr>
      </p:pic>
      <p:sp>
        <p:nvSpPr>
          <p:cNvPr id="9" name="6-Noktalı Yıldız 8"/>
          <p:cNvSpPr/>
          <p:nvPr/>
        </p:nvSpPr>
        <p:spPr>
          <a:xfrm rot="21142185">
            <a:off x="4629544" y="208979"/>
            <a:ext cx="1430707" cy="1392048"/>
          </a:xfrm>
          <a:prstGeom prst="star6">
            <a:avLst>
              <a:gd name="adj" fmla="val 30257"/>
              <a:gd name="h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MDCG 2019-11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85939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667153" cy="4302214"/>
          </a:xfrm>
        </p:spPr>
        <p:txBody>
          <a:bodyPr>
            <a:normAutofit/>
          </a:bodyPr>
          <a:lstStyle/>
          <a:p>
            <a:pPr algn="just"/>
            <a:r>
              <a:rPr lang="tr-TR" sz="1600" b="1" dirty="0"/>
              <a:t>Kural 12 –MDD Kural 11  -</a:t>
            </a:r>
            <a:r>
              <a:rPr lang="tr-TR" sz="1600" dirty="0"/>
              <a:t>Tıbbi ürünleri, vücut sıvılarını ve diğer maddeleri vücuda tatbik etmek/  vücuttan uzaklaştırmak amaçlı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dirty="0"/>
          </a:p>
          <a:p>
            <a:pPr marL="1143000" lvl="4" algn="just">
              <a:spcBef>
                <a:spcPts val="1000"/>
              </a:spcBef>
            </a:pPr>
            <a:r>
              <a:rPr lang="tr-TR" sz="1600" i="1" dirty="0"/>
              <a:t>(MDD ile aynı)</a:t>
            </a:r>
          </a:p>
          <a:p>
            <a:pPr marL="1143000" lvl="4" algn="just">
              <a:spcBef>
                <a:spcPts val="1000"/>
              </a:spcBef>
            </a:pPr>
            <a:r>
              <a:rPr lang="tr-TR" sz="1600" u="sng" dirty="0"/>
              <a:t>Potansiyel olarak tehlikeliyse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b="1" u="sng" dirty="0"/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sz="1600" b="1" dirty="0"/>
              <a:t>Kural 13-MDD Kural 12 –</a:t>
            </a:r>
            <a:r>
              <a:rPr lang="tr-TR" sz="1600" dirty="0"/>
              <a:t>Diğer tüm aktif cihazlar </a:t>
            </a:r>
            <a:r>
              <a:rPr lang="tr-TR" sz="1600" b="1" u="sng" dirty="0"/>
              <a:t>Sınıf I</a:t>
            </a:r>
            <a:endParaRPr lang="tr-TR" sz="1600" dirty="0"/>
          </a:p>
          <a:p>
            <a:pPr marL="1143000" lvl="6" algn="just">
              <a:spcBef>
                <a:spcPts val="1000"/>
              </a:spcBef>
            </a:pPr>
            <a:r>
              <a:rPr lang="tr-TR" sz="1600" i="1" dirty="0"/>
              <a:t>(MDD ile aynı)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Aktif Cihazlar Kural 9- 13</a:t>
            </a:r>
          </a:p>
        </p:txBody>
      </p:sp>
    </p:spTree>
    <p:extLst>
      <p:ext uri="{BB962C8B-B14F-4D97-AF65-F5344CB8AC3E}">
        <p14:creationId xmlns:p14="http://schemas.microsoft.com/office/powerpoint/2010/main" val="447321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8953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1600" b="1" dirty="0"/>
              <a:t>Kural 14 – MDD Kural 13 </a:t>
            </a:r>
            <a:r>
              <a:rPr lang="tr-TR" sz="1600" dirty="0"/>
              <a:t>Tıbbi ürün ihtiva eden cihazlar</a:t>
            </a:r>
          </a:p>
          <a:p>
            <a:pPr marL="0" indent="0" algn="just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1"/>
                </a:solidFill>
              </a:rPr>
              <a:t>«İnsan kanı veya plazmasından elde edilen 	ürünler»</a:t>
            </a:r>
          </a:p>
          <a:p>
            <a:pPr marL="914400" lvl="2" indent="0" algn="just" defTabSz="920750">
              <a:buNone/>
            </a:pPr>
            <a:r>
              <a:rPr lang="tr-TR" sz="1600" b="1" u="sng" dirty="0"/>
              <a:t>Sınıf III</a:t>
            </a:r>
          </a:p>
          <a:p>
            <a:pPr algn="just"/>
            <a:r>
              <a:rPr lang="tr-TR" sz="1600" b="1" dirty="0"/>
              <a:t>Kural 15 –MDD Kural 14 -</a:t>
            </a:r>
            <a:r>
              <a:rPr lang="tr-TR" sz="1600" dirty="0"/>
              <a:t>Doğum kontrolü ve cinsel yolla bulaşan hastalıkların bulaşmasının önlenmesi amaçlı cihazlar</a:t>
            </a:r>
          </a:p>
          <a:p>
            <a:pPr marL="0" indent="0" algn="just">
              <a:buNone/>
            </a:pPr>
            <a:r>
              <a:rPr lang="tr-TR" sz="1600" dirty="0"/>
              <a:t>    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IIb</a:t>
            </a:r>
            <a:endParaRPr lang="tr-TR" sz="1600" dirty="0"/>
          </a:p>
          <a:p>
            <a:pPr lvl="2" algn="just"/>
            <a:r>
              <a:rPr lang="tr-TR" sz="1600" i="1" dirty="0"/>
              <a:t>(MDD ile aynı)</a:t>
            </a:r>
          </a:p>
          <a:p>
            <a:pPr lvl="2" algn="just"/>
            <a:r>
              <a:rPr lang="tr-TR" sz="1700" u="sng" dirty="0"/>
              <a:t>implante edilebilir veya uzun süreli invaziv </a:t>
            </a:r>
            <a:r>
              <a:rPr lang="tr-TR" sz="1700" b="1" u="sng" dirty="0"/>
              <a:t>Sınıf III</a:t>
            </a:r>
            <a:endParaRPr lang="tr-TR" sz="1700" u="sng" dirty="0"/>
          </a:p>
          <a:p>
            <a:pPr algn="just"/>
            <a:r>
              <a:rPr lang="tr-TR" sz="1600" b="1" dirty="0"/>
              <a:t>Kural 16  –MDD Kural 15 -</a:t>
            </a:r>
            <a:r>
              <a:rPr lang="tr-TR" sz="1600" dirty="0"/>
              <a:t>Tıbbi cihazları dezenfekte etmek amaçlı cihazlar </a:t>
            </a:r>
            <a:r>
              <a:rPr lang="tr-TR" sz="1600" b="1" u="sng" dirty="0" err="1"/>
              <a:t>Sııf</a:t>
            </a:r>
            <a:r>
              <a:rPr lang="tr-TR" sz="1600" b="1" u="sng" dirty="0"/>
              <a:t> </a:t>
            </a:r>
            <a:r>
              <a:rPr lang="tr-TR" sz="1600" b="1" u="sng" dirty="0" err="1"/>
              <a:t>IIa</a:t>
            </a:r>
            <a:endParaRPr lang="tr-TR" sz="1600" dirty="0"/>
          </a:p>
          <a:p>
            <a:pPr marL="0" indent="0" algn="just">
              <a:buNone/>
            </a:pPr>
            <a:r>
              <a:rPr lang="tr-TR" sz="1600" b="1" dirty="0">
                <a:solidFill>
                  <a:schemeClr val="accent1"/>
                </a:solidFill>
              </a:rPr>
              <a:t>	«Sterilize etmeye yönelik cihazlar»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b="1" dirty="0"/>
          </a:p>
          <a:p>
            <a:pPr algn="just"/>
            <a:r>
              <a:rPr lang="tr-TR" sz="1600" b="1" dirty="0"/>
              <a:t>Kural 17 –MDD Kural 16  - </a:t>
            </a:r>
            <a:r>
              <a:rPr lang="tr-TR" sz="1600" dirty="0"/>
              <a:t>X-ışınıyla oluşturulan görüntüleri kayıt amaçlı cihazlar </a:t>
            </a:r>
            <a:r>
              <a:rPr lang="tr-TR" sz="1600" b="1" u="sng" dirty="0"/>
              <a:t>Sınıf </a:t>
            </a:r>
            <a:r>
              <a:rPr lang="tr-TR" sz="1600" b="1" u="sng" dirty="0" err="1"/>
              <a:t>IIa</a:t>
            </a:r>
            <a:endParaRPr lang="tr-TR" sz="1600" dirty="0"/>
          </a:p>
          <a:p>
            <a:pPr algn="just"/>
            <a:r>
              <a:rPr lang="tr-TR" sz="1600" b="1" dirty="0"/>
              <a:t>Kural 18-MDD Kural 17 –</a:t>
            </a:r>
            <a:r>
              <a:rPr lang="tr-TR" sz="1600" dirty="0"/>
              <a:t>Hayvan kaynaklı dokular içeren cihazlar </a:t>
            </a:r>
          </a:p>
          <a:p>
            <a:pPr marL="0" indent="0" algn="just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1"/>
                </a:solidFill>
              </a:rPr>
              <a:t>«İnsan kaynaklı dokular, hücreler, türevleri 	ve 	hayvan kaynaklı hücreler, türevleri» </a:t>
            </a:r>
            <a:r>
              <a:rPr lang="tr-TR" sz="1600" b="1" u="sng" dirty="0"/>
              <a:t>Sınıf III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Özel Kurallar </a:t>
            </a:r>
          </a:p>
          <a:p>
            <a:pPr algn="ctr"/>
            <a:r>
              <a:rPr lang="tr-TR" sz="2400" b="1" dirty="0">
                <a:latin typeface="+mj-lt"/>
              </a:rPr>
              <a:t>14- 22</a:t>
            </a:r>
          </a:p>
        </p:txBody>
      </p:sp>
    </p:spTree>
    <p:extLst>
      <p:ext uri="{BB962C8B-B14F-4D97-AF65-F5344CB8AC3E}">
        <p14:creationId xmlns:p14="http://schemas.microsoft.com/office/powerpoint/2010/main" val="56482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Ek VIII </a:t>
            </a:r>
            <a:br>
              <a:rPr lang="tr-TR" dirty="0"/>
            </a:br>
            <a:r>
              <a:rPr lang="tr-TR" dirty="0"/>
              <a:t>Sınıflandırma Kuralları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883053" cy="5895326"/>
          </a:xfrm>
        </p:spPr>
        <p:txBody>
          <a:bodyPr>
            <a:noAutofit/>
          </a:bodyPr>
          <a:lstStyle/>
          <a:p>
            <a:r>
              <a:rPr lang="tr-TR" sz="1600" b="1" dirty="0">
                <a:solidFill>
                  <a:schemeClr val="accent5"/>
                </a:solidFill>
              </a:rPr>
              <a:t>Kural 19 </a:t>
            </a:r>
            <a:r>
              <a:rPr lang="tr-TR" sz="1600" b="1" dirty="0"/>
              <a:t>–</a:t>
            </a:r>
            <a:r>
              <a:rPr lang="tr-TR" sz="1600" dirty="0" err="1"/>
              <a:t>Nanomateryaller</a:t>
            </a:r>
            <a:endParaRPr lang="tr-TR" sz="1600" dirty="0"/>
          </a:p>
          <a:p>
            <a:pPr marL="0" indent="0">
              <a:buNone/>
            </a:pPr>
            <a:r>
              <a:rPr lang="tr-TR" sz="1600" b="1" dirty="0"/>
              <a:t>	</a:t>
            </a:r>
            <a:r>
              <a:rPr lang="tr-TR" sz="1600" b="1" dirty="0">
                <a:solidFill>
                  <a:schemeClr val="accent5"/>
                </a:solidFill>
              </a:rPr>
              <a:t>«</a:t>
            </a:r>
            <a:r>
              <a:rPr lang="tr-TR" sz="1600" dirty="0" err="1">
                <a:solidFill>
                  <a:schemeClr val="accent5"/>
                </a:solidFill>
              </a:rPr>
              <a:t>Nanomateryal</a:t>
            </a:r>
            <a:r>
              <a:rPr lang="tr-TR" sz="1600" dirty="0">
                <a:solidFill>
                  <a:schemeClr val="accent5"/>
                </a:solidFill>
              </a:rPr>
              <a:t> içeren ya da </a:t>
            </a:r>
            <a:r>
              <a:rPr lang="tr-TR" sz="1600" dirty="0" err="1">
                <a:solidFill>
                  <a:schemeClr val="accent5"/>
                </a:solidFill>
              </a:rPr>
              <a:t>nanomateryalden</a:t>
            </a:r>
            <a:r>
              <a:rPr lang="tr-TR" sz="1600" dirty="0">
                <a:solidFill>
                  <a:schemeClr val="accent5"/>
                </a:solidFill>
              </a:rPr>
              <a:t> oluşan 	cihazlar </a:t>
            </a:r>
            <a:r>
              <a:rPr lang="tr-TR" sz="1600" b="1" dirty="0">
                <a:solidFill>
                  <a:schemeClr val="accent5"/>
                </a:solidFill>
              </a:rPr>
              <a:t>en az sınıf </a:t>
            </a:r>
            <a:r>
              <a:rPr lang="tr-TR" sz="1600" b="1" dirty="0" err="1">
                <a:solidFill>
                  <a:schemeClr val="accent5"/>
                </a:solidFill>
              </a:rPr>
              <a:t>IIa</a:t>
            </a:r>
            <a:r>
              <a:rPr lang="tr-TR" sz="1600" b="1" dirty="0">
                <a:solidFill>
                  <a:schemeClr val="accent5"/>
                </a:solidFill>
              </a:rPr>
              <a:t>»</a:t>
            </a:r>
            <a:endParaRPr lang="tr-TR" sz="1600" dirty="0">
              <a:solidFill>
                <a:schemeClr val="accent5"/>
              </a:solidFill>
            </a:endParaRPr>
          </a:p>
          <a:p>
            <a:r>
              <a:rPr lang="tr-TR" sz="1600" b="1" dirty="0">
                <a:solidFill>
                  <a:schemeClr val="accent5"/>
                </a:solidFill>
              </a:rPr>
              <a:t>Kural 20 </a:t>
            </a:r>
            <a:r>
              <a:rPr lang="tr-TR" sz="1600" b="1" dirty="0"/>
              <a:t>–</a:t>
            </a:r>
            <a:r>
              <a:rPr lang="tr-TR" sz="1600" dirty="0"/>
              <a:t>Tıbbi ürünün </a:t>
            </a:r>
            <a:r>
              <a:rPr lang="tr-TR" sz="1600" dirty="0" err="1"/>
              <a:t>inhalasyon</a:t>
            </a:r>
            <a:r>
              <a:rPr lang="tr-TR" sz="1600" dirty="0"/>
              <a:t> yoluyla verildiği </a:t>
            </a:r>
            <a:r>
              <a:rPr lang="tr-TR" sz="1600" dirty="0" err="1"/>
              <a:t>invaziv</a:t>
            </a:r>
            <a:r>
              <a:rPr lang="tr-TR" sz="1600" dirty="0"/>
              <a:t> cihazlar </a:t>
            </a:r>
          </a:p>
          <a:p>
            <a:pPr marL="0" indent="0">
              <a:buNone/>
            </a:pPr>
            <a:r>
              <a:rPr lang="tr-TR" sz="1600" dirty="0"/>
              <a:t>	</a:t>
            </a:r>
            <a:r>
              <a:rPr lang="tr-TR" sz="1600" dirty="0">
                <a:solidFill>
                  <a:schemeClr val="accent5"/>
                </a:solidFill>
              </a:rPr>
              <a:t>«(cerrahi </a:t>
            </a:r>
            <a:r>
              <a:rPr lang="tr-TR" sz="1600" dirty="0" err="1">
                <a:solidFill>
                  <a:schemeClr val="accent5"/>
                </a:solidFill>
              </a:rPr>
              <a:t>invaziv</a:t>
            </a:r>
            <a:r>
              <a:rPr lang="tr-TR" sz="1600" dirty="0">
                <a:solidFill>
                  <a:schemeClr val="accent5"/>
                </a:solidFill>
              </a:rPr>
              <a:t> cihazlar hariç) </a:t>
            </a:r>
            <a:r>
              <a:rPr lang="tr-TR" sz="1600" b="1" dirty="0">
                <a:solidFill>
                  <a:schemeClr val="accent5"/>
                </a:solidFill>
              </a:rPr>
              <a:t>sınıf </a:t>
            </a:r>
            <a:r>
              <a:rPr lang="tr-TR" sz="1600" b="1" dirty="0" err="1">
                <a:solidFill>
                  <a:schemeClr val="accent5"/>
                </a:solidFill>
              </a:rPr>
              <a:t>IIa</a:t>
            </a:r>
            <a:r>
              <a:rPr lang="tr-TR" sz="1600" b="1" dirty="0">
                <a:solidFill>
                  <a:schemeClr val="accent5"/>
                </a:solidFill>
              </a:rPr>
              <a:t>»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accent5"/>
                </a:solidFill>
              </a:rPr>
              <a:t>	«Etki mekanizması tıbbi ürünün etkililiği/kalitesini etkiliyorsa 	ya da yaşamı tehdit eden durumların tedavisinde kullanılması 	amaçlanıyor ise </a:t>
            </a:r>
            <a:r>
              <a:rPr lang="tr-TR" sz="1600" b="1" dirty="0">
                <a:solidFill>
                  <a:schemeClr val="accent5"/>
                </a:solidFill>
              </a:rPr>
              <a:t>sınıf </a:t>
            </a:r>
            <a:r>
              <a:rPr lang="tr-TR" sz="1600" b="1" dirty="0" err="1">
                <a:solidFill>
                  <a:schemeClr val="accent5"/>
                </a:solidFill>
              </a:rPr>
              <a:t>IIb</a:t>
            </a:r>
            <a:r>
              <a:rPr lang="tr-TR" sz="1600" b="1" dirty="0">
                <a:solidFill>
                  <a:schemeClr val="accent5"/>
                </a:solidFill>
              </a:rPr>
              <a:t>»</a:t>
            </a:r>
          </a:p>
          <a:p>
            <a:r>
              <a:rPr lang="tr-TR" sz="1600" b="1" dirty="0">
                <a:solidFill>
                  <a:schemeClr val="accent5"/>
                </a:solidFill>
              </a:rPr>
              <a:t>Kural 21 </a:t>
            </a:r>
            <a:r>
              <a:rPr lang="tr-TR" sz="1600" b="1" dirty="0"/>
              <a:t>–</a:t>
            </a:r>
            <a:r>
              <a:rPr lang="tr-TR" sz="1600" dirty="0"/>
              <a:t>Deriden veya vücut açıklıklarından uygulanan, vücut tarafından emilen ya da  vücutta lokal dağılan maddelerden oluşan cihazlar</a:t>
            </a:r>
          </a:p>
          <a:p>
            <a:pPr marL="0" indent="0">
              <a:buNone/>
            </a:pPr>
            <a:r>
              <a:rPr lang="tr-TR" sz="1600" dirty="0"/>
              <a:t>	</a:t>
            </a:r>
            <a:r>
              <a:rPr lang="tr-TR" sz="1600" dirty="0">
                <a:solidFill>
                  <a:schemeClr val="accent5"/>
                </a:solidFill>
              </a:rPr>
              <a:t>«</a:t>
            </a:r>
            <a:r>
              <a:rPr lang="tr-TR" sz="1600" b="1" dirty="0">
                <a:solidFill>
                  <a:schemeClr val="accent5"/>
                </a:solidFill>
              </a:rPr>
              <a:t>En az sınıf </a:t>
            </a:r>
            <a:r>
              <a:rPr lang="tr-TR" sz="1600" b="1" dirty="0" err="1">
                <a:solidFill>
                  <a:schemeClr val="accent5"/>
                </a:solidFill>
              </a:rPr>
              <a:t>IIa</a:t>
            </a:r>
            <a:r>
              <a:rPr lang="tr-TR" sz="1600" b="1" dirty="0">
                <a:solidFill>
                  <a:schemeClr val="accent5"/>
                </a:solidFill>
              </a:rPr>
              <a:t>»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accent5"/>
                </a:solidFill>
              </a:rPr>
              <a:t>	«Sistemik </a:t>
            </a:r>
            <a:r>
              <a:rPr lang="tr-TR" sz="1600" dirty="0" err="1">
                <a:solidFill>
                  <a:schemeClr val="accent5"/>
                </a:solidFill>
              </a:rPr>
              <a:t>absorbsiyon</a:t>
            </a:r>
            <a:r>
              <a:rPr lang="tr-TR" sz="1600" dirty="0">
                <a:solidFill>
                  <a:schemeClr val="accent5"/>
                </a:solidFill>
              </a:rPr>
              <a:t>, etki gösterdiği yer ve uygulama 	yerine göre sınıflandırma» </a:t>
            </a:r>
          </a:p>
          <a:p>
            <a:pPr algn="just"/>
            <a:r>
              <a:rPr lang="tr-TR" sz="1600" b="1" dirty="0">
                <a:solidFill>
                  <a:schemeClr val="accent5"/>
                </a:solidFill>
              </a:rPr>
              <a:t>Kural 22- </a:t>
            </a:r>
            <a:r>
              <a:rPr lang="tr-TR" sz="1600" dirty="0"/>
              <a:t>Bütünleşik tanı fonksiyonu olan aktif terapötik cihazlar (otomatik harici defibrilatörler gibi</a:t>
            </a:r>
            <a:r>
              <a:rPr lang="tr-TR" sz="1600" b="1" dirty="0"/>
              <a:t>)  </a:t>
            </a:r>
            <a:r>
              <a:rPr lang="tr-TR" sz="1600" b="1" dirty="0">
                <a:solidFill>
                  <a:schemeClr val="accent5"/>
                </a:solidFill>
              </a:rPr>
              <a:t>«sınıf III»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375" y="120157"/>
            <a:ext cx="3183490" cy="1602317"/>
          </a:xfrm>
          <a:prstGeom prst="ellipse">
            <a:avLst/>
          </a:prstGeom>
          <a:solidFill>
            <a:srgbClr val="F9195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+mj-lt"/>
              </a:rPr>
              <a:t>Özel Kurallar </a:t>
            </a:r>
          </a:p>
          <a:p>
            <a:pPr algn="ctr"/>
            <a:r>
              <a:rPr lang="tr-TR" sz="2400" b="1" dirty="0">
                <a:latin typeface="+mj-lt"/>
              </a:rPr>
              <a:t>14- 22</a:t>
            </a:r>
          </a:p>
        </p:txBody>
      </p:sp>
      <p:sp>
        <p:nvSpPr>
          <p:cNvPr id="7" name="Çentikli Sağ Ok 6"/>
          <p:cNvSpPr/>
          <p:nvPr/>
        </p:nvSpPr>
        <p:spPr>
          <a:xfrm>
            <a:off x="4222857" y="803186"/>
            <a:ext cx="895590" cy="508000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Yeni</a:t>
            </a:r>
          </a:p>
        </p:txBody>
      </p:sp>
      <p:sp>
        <p:nvSpPr>
          <p:cNvPr id="8" name="Çentikli Sağ Ok 7"/>
          <p:cNvSpPr/>
          <p:nvPr/>
        </p:nvSpPr>
        <p:spPr>
          <a:xfrm>
            <a:off x="4229865" y="1892642"/>
            <a:ext cx="895590" cy="508000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Yeni</a:t>
            </a:r>
          </a:p>
        </p:txBody>
      </p:sp>
      <p:sp>
        <p:nvSpPr>
          <p:cNvPr id="9" name="Çentikli Sağ Ok 8"/>
          <p:cNvSpPr/>
          <p:nvPr/>
        </p:nvSpPr>
        <p:spPr>
          <a:xfrm>
            <a:off x="4229865" y="3823238"/>
            <a:ext cx="895590" cy="508000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Yeni</a:t>
            </a:r>
          </a:p>
        </p:txBody>
      </p:sp>
      <p:sp>
        <p:nvSpPr>
          <p:cNvPr id="10" name="Çentikli Sağ Ok 9"/>
          <p:cNvSpPr/>
          <p:nvPr/>
        </p:nvSpPr>
        <p:spPr>
          <a:xfrm>
            <a:off x="4222857" y="5753834"/>
            <a:ext cx="895590" cy="508000"/>
          </a:xfrm>
          <a:prstGeom prst="notched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Yeni</a:t>
            </a:r>
          </a:p>
        </p:txBody>
      </p:sp>
    </p:spTree>
    <p:extLst>
      <p:ext uri="{BB962C8B-B14F-4D97-AF65-F5344CB8AC3E}">
        <p14:creationId xmlns:p14="http://schemas.microsoft.com/office/powerpoint/2010/main" val="2775130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4000" b="1" dirty="0"/>
              <a:t>Madde 56</a:t>
            </a:r>
          </a:p>
          <a:p>
            <a:r>
              <a:rPr lang="tr-TR" sz="4000" dirty="0"/>
              <a:t>Uygunluk Sertifikaları</a:t>
            </a:r>
            <a:endParaRPr lang="tr-TR" sz="4000" b="1" dirty="0"/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2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Madde 56</a:t>
            </a:r>
            <a:br>
              <a:rPr lang="tr-TR" dirty="0"/>
            </a:br>
            <a:r>
              <a:rPr lang="tr-TR" dirty="0"/>
              <a:t>Uygunluk Sertifikaları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5350" y="803186"/>
            <a:ext cx="7277099" cy="586431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Sertifikaların asgari içeriği </a:t>
            </a:r>
            <a:r>
              <a:rPr lang="tr-TR" dirty="0">
                <a:solidFill>
                  <a:srgbClr val="FF0000"/>
                </a:solidFill>
              </a:rPr>
              <a:t>Ek 12’de </a:t>
            </a:r>
            <a:r>
              <a:rPr lang="tr-TR" dirty="0"/>
              <a:t>belirtildiği gibidir.</a:t>
            </a:r>
          </a:p>
          <a:p>
            <a:pPr algn="just"/>
            <a:r>
              <a:rPr lang="tr-TR" dirty="0"/>
              <a:t>Sertifikalar Otorite tarafından belirlenen </a:t>
            </a:r>
            <a:r>
              <a:rPr lang="tr-TR" dirty="0">
                <a:solidFill>
                  <a:srgbClr val="FF0000"/>
                </a:solidFill>
              </a:rPr>
              <a:t>resmi bir Birlik dilinde hazırlanır.</a:t>
            </a:r>
          </a:p>
          <a:p>
            <a:pPr algn="just"/>
            <a:r>
              <a:rPr lang="tr-TR" dirty="0"/>
              <a:t>Sertifikalar; </a:t>
            </a:r>
            <a:r>
              <a:rPr lang="tr-TR" dirty="0">
                <a:solidFill>
                  <a:srgbClr val="FF0000"/>
                </a:solidFill>
              </a:rPr>
              <a:t>beş yılı </a:t>
            </a:r>
            <a:r>
              <a:rPr lang="tr-TR" dirty="0"/>
              <a:t>aşmayacak şekilde belirtildikleri süre boyunca geçerli olacaktır.</a:t>
            </a:r>
          </a:p>
          <a:p>
            <a:pPr algn="just"/>
            <a:r>
              <a:rPr lang="tr-TR" dirty="0"/>
              <a:t>Bir sertifikaya yapılan herhangi bir </a:t>
            </a:r>
            <a:r>
              <a:rPr lang="tr-TR" b="1" dirty="0"/>
              <a:t>ek</a:t>
            </a:r>
            <a:r>
              <a:rPr lang="tr-TR" dirty="0"/>
              <a:t>, eklemenin yapıldığı </a:t>
            </a:r>
            <a:r>
              <a:rPr lang="tr-TR" b="1" dirty="0"/>
              <a:t>sertifika geçerli </a:t>
            </a:r>
            <a:r>
              <a:rPr lang="it-IT" b="1" dirty="0"/>
              <a:t>olduğu sürece geçerli olmaya devam eder</a:t>
            </a:r>
            <a:r>
              <a:rPr lang="it-IT" dirty="0"/>
              <a:t>.</a:t>
            </a:r>
          </a:p>
          <a:p>
            <a:pPr algn="just"/>
            <a:r>
              <a:rPr lang="tr-TR" dirty="0"/>
              <a:t>Sertifikalar yeniden değerlendirme yapılarak, 5 yıldan fazla olmayacak şekilde uzatılabilir.</a:t>
            </a:r>
          </a:p>
          <a:p>
            <a:pPr algn="just"/>
            <a:r>
              <a:rPr lang="tr-TR" dirty="0"/>
              <a:t>Onaylanmış kuruluşlar, belirli hasta grupları için bir cihazın </a:t>
            </a:r>
            <a:r>
              <a:rPr lang="tr-TR" dirty="0">
                <a:solidFill>
                  <a:srgbClr val="FF0000"/>
                </a:solidFill>
              </a:rPr>
              <a:t>kullanım amacına kısıtlamalar </a:t>
            </a:r>
            <a:r>
              <a:rPr lang="tr-TR" dirty="0"/>
              <a:t>getirebilir veya imalatçılardan spesifik </a:t>
            </a:r>
            <a:r>
              <a:rPr lang="tr-TR" dirty="0">
                <a:solidFill>
                  <a:srgbClr val="FF0000"/>
                </a:solidFill>
              </a:rPr>
              <a:t>PMCF çalışmaları yürütmesini </a:t>
            </a:r>
            <a:r>
              <a:rPr lang="tr-TR" dirty="0"/>
              <a:t>talep edebilir.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55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Madde 56</a:t>
            </a:r>
            <a:br>
              <a:rPr lang="tr-TR" dirty="0"/>
            </a:br>
            <a:r>
              <a:rPr lang="tr-TR" dirty="0"/>
              <a:t>Uygunluk Sertifikaları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5350" y="803186"/>
            <a:ext cx="7277099" cy="586431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Onaylanmış kuruluş, verilen sertifikayı askıya alabilir, geri çekebilir ya da herhangi bir kısıtlama getirebilir.</a:t>
            </a:r>
          </a:p>
          <a:p>
            <a:pPr algn="just"/>
            <a:r>
              <a:rPr lang="tr-TR" dirty="0"/>
              <a:t>Onaylanmış kuruluş, tadilleri ve ekleri dahil olmak üzere, </a:t>
            </a:r>
            <a:r>
              <a:rPr lang="tr-TR" dirty="0">
                <a:solidFill>
                  <a:srgbClr val="FF0000"/>
                </a:solidFill>
              </a:rPr>
              <a:t>düzenlenen sertifikalarla ilgili ve askıya alınan, askıdan indirilen, geri çekilen veya reddedilen sertifikalarla </a:t>
            </a:r>
            <a:r>
              <a:rPr lang="tr-TR" dirty="0"/>
              <a:t>ve sertifikalara getirilen </a:t>
            </a:r>
            <a:r>
              <a:rPr lang="tr-TR" dirty="0">
                <a:solidFill>
                  <a:srgbClr val="FF0000"/>
                </a:solidFill>
              </a:rPr>
              <a:t>kısıtlamalarla</a:t>
            </a:r>
            <a:r>
              <a:rPr lang="tr-TR" dirty="0"/>
              <a:t> ilgili her bilgiyi </a:t>
            </a:r>
            <a:r>
              <a:rPr lang="tr-TR" b="1" dirty="0"/>
              <a:t>elektronik sisteme girer.</a:t>
            </a:r>
          </a:p>
          <a:p>
            <a:pPr algn="just"/>
            <a:r>
              <a:rPr lang="tr-TR" dirty="0">
                <a:solidFill>
                  <a:srgbClr val="FF0000"/>
                </a:solidFill>
              </a:rPr>
              <a:t>Bu bilgiler, kamunun erişimine açık olur.</a:t>
            </a:r>
          </a:p>
          <a:p>
            <a:pPr algn="just"/>
            <a:r>
              <a:rPr lang="tr-TR" dirty="0"/>
              <a:t>Komisyon, Ek 12’de belirtilen sertifikaların asgari içeriğini tadil edebilir.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8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dirty="0"/>
              <a:t>Ek XII </a:t>
            </a:r>
          </a:p>
          <a:p>
            <a:r>
              <a:rPr lang="tr-TR" sz="3600" dirty="0"/>
              <a:t>Bir Onaylanmış Kuruluş Tarafından Düzenlenen Sertifikalar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rtificate Icon © Voila Graphic De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15530" r="13382" b="9572"/>
          <a:stretch/>
        </p:blipFill>
        <p:spPr bwMode="auto">
          <a:xfrm>
            <a:off x="612833" y="1941742"/>
            <a:ext cx="2318039" cy="27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3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/>
              <a:t>Ek XII </a:t>
            </a:r>
            <a:r>
              <a:rPr lang="tr-TR" sz="3600" dirty="0"/>
              <a:t>Bir Onaylanmış Kuruluş Tarafından Düzenlenen Sertifikalar</a:t>
            </a:r>
            <a:br>
              <a:rPr lang="tr-TR" dirty="0"/>
            </a:br>
            <a:endParaRPr lang="tr-TR" dirty="0"/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8185391" y="120156"/>
            <a:ext cx="3213902" cy="65508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Mevcutsa, teknik dokümantasyonun ilgili bölümlerine veya kapsadığı cihaz veya cihazların piyasaya arzı için gerekli olan diğer sertifikalara atıf;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Onaylanmış kuruluş tarafından yapılan gözetim hakkında bilgiler 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</a:t>
            </a:r>
            <a:r>
              <a:rPr lang="tr-TR" sz="1600" dirty="0" err="1"/>
              <a:t>Ek’e</a:t>
            </a:r>
            <a:r>
              <a:rPr lang="tr-TR" sz="1600" dirty="0"/>
              <a:t> ilişkin onaylanmış kuruluşun uygunluk değerlendirmesinin sonuçları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Sertifikanın geçerliliğine yönelik koşullar veya sınırlamalar;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Onaylanmış kuruluş imzası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551218" y="120158"/>
            <a:ext cx="3470564" cy="65508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Onaylanmış kuruluşun adı, adresi, kimlik numarası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İmalatçı adı, adresi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Yetkili temsilci adı, adresi (varsa)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Sertifika numarası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İmalatçı SRN numarası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Düzenleme tarihi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Geçerlilik (bitiş) tarihi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Sertifika kapsamı, detaylı ürün tanımlamaları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Sertifika revizyonu ile ilgili bilgiler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Uygunluk değerlendirme yürütülen ek </a:t>
            </a:r>
            <a:r>
              <a:rPr lang="tr-TR" sz="1600" dirty="0" err="1"/>
              <a:t>atıfı</a:t>
            </a:r>
            <a:r>
              <a:rPr lang="tr-TR" sz="1600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Risk sınıfı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Basic UDI-DI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ortak </a:t>
            </a:r>
            <a:r>
              <a:rPr lang="tr-TR" sz="1600" dirty="0" err="1"/>
              <a:t>spesifikasyonlara</a:t>
            </a:r>
            <a:r>
              <a:rPr lang="tr-TR" sz="1600" dirty="0"/>
              <a:t>, uyumlaştırılmış standartlara atıf;</a:t>
            </a:r>
          </a:p>
        </p:txBody>
      </p:sp>
      <p:sp>
        <p:nvSpPr>
          <p:cNvPr id="7" name="Oval 6"/>
          <p:cNvSpPr/>
          <p:nvPr/>
        </p:nvSpPr>
        <p:spPr>
          <a:xfrm>
            <a:off x="874877" y="278119"/>
            <a:ext cx="2888673" cy="1059873"/>
          </a:xfrm>
          <a:prstGeom prst="ellipse">
            <a:avLst/>
          </a:prstGeom>
          <a:solidFill>
            <a:srgbClr val="F91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Sertifika Asgari İçeriği</a:t>
            </a:r>
          </a:p>
        </p:txBody>
      </p:sp>
    </p:spTree>
    <p:extLst>
      <p:ext uri="{BB962C8B-B14F-4D97-AF65-F5344CB8AC3E}">
        <p14:creationId xmlns:p14="http://schemas.microsoft.com/office/powerpoint/2010/main" val="368306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/>
              <a:t>Beşinci Kısım</a:t>
            </a:r>
            <a:br>
              <a:rPr lang="tr-TR" dirty="0"/>
            </a:br>
            <a:r>
              <a:rPr lang="tr-TR" dirty="0"/>
              <a:t>Madde 51</a:t>
            </a:r>
            <a:br>
              <a:rPr lang="tr-TR" dirty="0"/>
            </a:br>
            <a:r>
              <a:rPr lang="tr-TR" dirty="0"/>
              <a:t>Cihazların Sınıflandırılması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92782" y="1662544"/>
            <a:ext cx="7232073" cy="2826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accent1"/>
                </a:solidFill>
              </a:rPr>
              <a:t> </a:t>
            </a:r>
            <a:endParaRPr lang="tr-TR" sz="1900" dirty="0"/>
          </a:p>
        </p:txBody>
      </p:sp>
      <p:sp>
        <p:nvSpPr>
          <p:cNvPr id="4" name="Dikdörtgen 3"/>
          <p:cNvSpPr/>
          <p:nvPr/>
        </p:nvSpPr>
        <p:spPr>
          <a:xfrm>
            <a:off x="4592781" y="2177626"/>
            <a:ext cx="7232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/>
              <a:t>Cihazlar, cihazların </a:t>
            </a:r>
            <a:r>
              <a:rPr lang="tr-TR" sz="2400" b="1" dirty="0"/>
              <a:t>kullanım amacı </a:t>
            </a:r>
            <a:r>
              <a:rPr lang="tr-TR" sz="2400" dirty="0"/>
              <a:t>ve yapısı gereği </a:t>
            </a:r>
            <a:r>
              <a:rPr lang="tr-TR" sz="2400" b="1" dirty="0"/>
              <a:t>barındırdığı riskler </a:t>
            </a:r>
            <a:r>
              <a:rPr lang="tr-TR" sz="2400" dirty="0"/>
              <a:t>dikkate alınarak </a:t>
            </a:r>
            <a:r>
              <a:rPr lang="tr-TR" sz="2400" b="1" dirty="0"/>
              <a:t>Sınıf I, </a:t>
            </a:r>
            <a:r>
              <a:rPr lang="tr-TR" sz="2400" b="1" dirty="0" err="1"/>
              <a:t>IIa</a:t>
            </a:r>
            <a:r>
              <a:rPr lang="tr-TR" sz="2400" b="1" dirty="0"/>
              <a:t>, </a:t>
            </a:r>
            <a:r>
              <a:rPr lang="tr-TR" sz="2400" b="1" dirty="0" err="1"/>
              <a:t>IIb</a:t>
            </a:r>
            <a:r>
              <a:rPr lang="tr-TR" sz="2400" b="1" dirty="0"/>
              <a:t> ve </a:t>
            </a:r>
            <a:r>
              <a:rPr lang="tr-TR" sz="2400" b="1" dirty="0" err="1"/>
              <a:t>III’e</a:t>
            </a:r>
            <a:r>
              <a:rPr lang="tr-TR" sz="2400" b="1" dirty="0"/>
              <a:t> ayrılır.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/>
              <a:t>Sınıflandırma, VIII. Ek </a:t>
            </a:r>
            <a:r>
              <a:rPr lang="tr-TR" sz="2400" dirty="0"/>
              <a:t>uyarınca yürütülür.</a:t>
            </a:r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45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Madde 57</a:t>
            </a:r>
          </a:p>
          <a:p>
            <a:r>
              <a:rPr lang="tr-TR" sz="3600" dirty="0"/>
              <a:t>Onaylanmış kuruluşlara ve uygunluk sertifikalarına ilişkin elektronik sistem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7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Madde 57</a:t>
            </a:r>
            <a:br>
              <a:rPr lang="tr-TR" sz="2800" dirty="0"/>
            </a:br>
            <a:r>
              <a:rPr lang="tr-TR" sz="2800" dirty="0"/>
              <a:t>Onaylanmış kuruluşlara ve uygunluk sertifikalarına ilişkin elektronik sistem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3451" y="952500"/>
            <a:ext cx="6656870" cy="55435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/>
              <a:t>Elektronik sistem yoluyla toplanan ve işlenen bilgiler; üye devletlerin yetkili otoritelerine, Komisyona, uygun olduğu hallerde onaylanmış kuruluşlara ve kamuya erişilebilir olur. </a:t>
            </a:r>
            <a:r>
              <a:rPr lang="tr-TR" dirty="0"/>
              <a:t>	</a:t>
            </a:r>
          </a:p>
          <a:p>
            <a:pPr algn="just"/>
            <a:r>
              <a:rPr lang="tr-TR" dirty="0"/>
              <a:t>Onaylanmış Kuruluşların iştiraklerinin listesi</a:t>
            </a:r>
          </a:p>
          <a:p>
            <a:pPr algn="just"/>
            <a:r>
              <a:rPr lang="tr-TR" dirty="0"/>
              <a:t>Ortak değerlendirme uzmanlarının listesi</a:t>
            </a:r>
          </a:p>
          <a:p>
            <a:pPr algn="just"/>
            <a:r>
              <a:rPr lang="tr-TR" dirty="0"/>
              <a:t>OK tarafından yapılan ve değiştirilen bildirimlerle ilgili bilgiler</a:t>
            </a:r>
          </a:p>
          <a:p>
            <a:pPr algn="just"/>
            <a:r>
              <a:rPr lang="tr-TR" dirty="0"/>
              <a:t>Onaylanmış Kuruluşların listesi</a:t>
            </a:r>
          </a:p>
          <a:p>
            <a:pPr algn="just"/>
            <a:r>
              <a:rPr lang="tr-TR" dirty="0"/>
              <a:t>OK tarafından yapılan yeniden değerlendirme raporunun özeti</a:t>
            </a:r>
          </a:p>
          <a:p>
            <a:pPr algn="just"/>
            <a:r>
              <a:rPr lang="tr-TR" dirty="0"/>
              <a:t>Uygunluk değerlendirmelerine ve sertifikalara yönelik bildirimler;</a:t>
            </a:r>
          </a:p>
          <a:p>
            <a:pPr algn="just"/>
            <a:r>
              <a:rPr lang="tr-TR" dirty="0"/>
              <a:t>Sertifikalara yönelik başvuruların geri çekilmesi veya reddedilmesi;</a:t>
            </a:r>
          </a:p>
          <a:p>
            <a:pPr algn="just"/>
            <a:r>
              <a:rPr lang="tr-TR" dirty="0"/>
              <a:t>Uygunluk sertifikalarına ilişkin bilgiler</a:t>
            </a:r>
          </a:p>
          <a:p>
            <a:pPr algn="just"/>
            <a:r>
              <a:rPr lang="tr-TR" dirty="0"/>
              <a:t>Güvenlik ve klinik performans özeti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17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dirty="0"/>
              <a:t>Madde 58</a:t>
            </a:r>
          </a:p>
          <a:p>
            <a:r>
              <a:rPr lang="tr-TR" sz="3600" dirty="0"/>
              <a:t>Onaylanmış kuruluşun gönüllü değişimi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67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Madde 58</a:t>
            </a:r>
            <a:br>
              <a:rPr lang="tr-TR" dirty="0"/>
            </a:br>
            <a:r>
              <a:rPr lang="tr-TR" dirty="0"/>
              <a:t>Onaylanmış kuruluşun gönüllü değişimi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7947" y="2076449"/>
            <a:ext cx="6281873" cy="272991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İmalatçı ile </a:t>
            </a:r>
            <a:r>
              <a:rPr lang="tr-TR" b="1" dirty="0"/>
              <a:t>yeni onaylanmış kuruluş ve </a:t>
            </a:r>
            <a:r>
              <a:rPr lang="tr-TR" dirty="0"/>
              <a:t>uygulanabilir olduğu hallerde </a:t>
            </a:r>
            <a:r>
              <a:rPr lang="tr-TR" b="1" dirty="0"/>
              <a:t>eski onaylanmış kuruluş arasında </a:t>
            </a:r>
            <a:r>
              <a:rPr lang="tr-TR" dirty="0"/>
              <a:t>bir </a:t>
            </a:r>
            <a:r>
              <a:rPr lang="tr-TR" b="1" dirty="0"/>
              <a:t>anlaşma</a:t>
            </a:r>
            <a:r>
              <a:rPr lang="tr-TR" dirty="0"/>
              <a:t> yapılmalı ve taraflarca imzalanmalıdır.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Eski onaylanmış kuruluş, ilgili cihaz için düzenlediği sertifikaları geçersiz oldukları tarihte </a:t>
            </a:r>
            <a:r>
              <a:rPr lang="tr-TR" dirty="0">
                <a:solidFill>
                  <a:srgbClr val="FF0000"/>
                </a:solidFill>
              </a:rPr>
              <a:t>geri çeker</a:t>
            </a:r>
            <a:r>
              <a:rPr lang="tr-TR" dirty="0"/>
              <a:t>.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33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Madde 58</a:t>
            </a:r>
            <a:br>
              <a:rPr lang="tr-TR" dirty="0"/>
            </a:br>
            <a:r>
              <a:rPr lang="tr-TR" dirty="0"/>
              <a:t>Onaylanmış kuruluşun gönüllü değişimi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3450" y="808056"/>
            <a:ext cx="6655842" cy="4857750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Bu anlaşma, en azından aşağıdaki hususları içermelidir:</a:t>
            </a:r>
          </a:p>
          <a:p>
            <a:pPr algn="just"/>
            <a:endParaRPr lang="tr-T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eski onaylanmış kuruluş tarafından düzenlenen sertifikaların </a:t>
            </a:r>
            <a:r>
              <a:rPr lang="tr-TR" dirty="0">
                <a:solidFill>
                  <a:srgbClr val="FF0000"/>
                </a:solidFill>
              </a:rPr>
              <a:t>geçersiz olacağı tarih;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eski onaylanmış kuruluşun kimlik numarasının, tanıtım materyalleri dahil olmak üzere, imalatçı tarafından temin edilen bilgilerde </a:t>
            </a:r>
            <a:r>
              <a:rPr lang="tr-TR" dirty="0">
                <a:solidFill>
                  <a:srgbClr val="FF0000"/>
                </a:solidFill>
              </a:rPr>
              <a:t>hangi tarihe kadar gösterilebileceği;</a:t>
            </a:r>
            <a:endParaRPr lang="tr-T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</a:rPr>
              <a:t>gizlilik</a:t>
            </a:r>
            <a:r>
              <a:rPr lang="tr-TR" dirty="0"/>
              <a:t> hususları ve </a:t>
            </a:r>
            <a:r>
              <a:rPr lang="tr-TR" dirty="0">
                <a:solidFill>
                  <a:srgbClr val="FF0000"/>
                </a:solidFill>
              </a:rPr>
              <a:t>mülkiyet hakları </a:t>
            </a:r>
            <a:r>
              <a:rPr lang="tr-TR" dirty="0"/>
              <a:t>dahil olmak üzere, </a:t>
            </a:r>
            <a:r>
              <a:rPr lang="tr-TR" dirty="0">
                <a:solidFill>
                  <a:srgbClr val="FF0000"/>
                </a:solidFill>
              </a:rPr>
              <a:t>dokümanların</a:t>
            </a:r>
            <a:r>
              <a:rPr lang="tr-TR" dirty="0"/>
              <a:t> iletilmesi;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eski onaylanmış kuruluşun </a:t>
            </a:r>
            <a:r>
              <a:rPr lang="tr-TR" dirty="0">
                <a:solidFill>
                  <a:srgbClr val="FF0000"/>
                </a:solidFill>
              </a:rPr>
              <a:t>uygunluk değerlendirme görevlerinin </a:t>
            </a:r>
            <a:r>
              <a:rPr lang="tr-TR" dirty="0"/>
              <a:t>yeni onaylanmış kuruluşa </a:t>
            </a:r>
            <a:r>
              <a:rPr lang="tr-TR" dirty="0">
                <a:solidFill>
                  <a:srgbClr val="FF0000"/>
                </a:solidFill>
              </a:rPr>
              <a:t>hangi tarihten sonra verileceği</a:t>
            </a:r>
            <a:r>
              <a:rPr lang="tr-TR" dirty="0"/>
              <a:t>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eski onaylanmış kuruluşun sorumlu olduğu </a:t>
            </a:r>
            <a:r>
              <a:rPr lang="tr-TR" dirty="0">
                <a:solidFill>
                  <a:srgbClr val="FF0000"/>
                </a:solidFill>
              </a:rPr>
              <a:t>en son seri numarası veya lot numarası.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02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dirty="0"/>
              <a:t>Madde 59</a:t>
            </a:r>
          </a:p>
          <a:p>
            <a:r>
              <a:rPr lang="tr-TR" sz="3600" dirty="0"/>
              <a:t>Uygunluk değerlendirme prosedürlerinden sapma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20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Madde 59</a:t>
            </a:r>
            <a:br>
              <a:rPr lang="tr-TR" dirty="0"/>
            </a:br>
            <a:r>
              <a:rPr lang="tr-TR" dirty="0"/>
              <a:t>Uygunluk değerlendirme prosedürlerinden sapma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Herhangi bir yetkili otorite, usulüne uygun şekilde gerekçelendirilmiş bir talep üzerine, söz konusu </a:t>
            </a:r>
            <a:r>
              <a:rPr lang="tr-TR" b="1" dirty="0">
                <a:solidFill>
                  <a:srgbClr val="FF0000"/>
                </a:solidFill>
              </a:rPr>
              <a:t>uygunluk değerlendirme </a:t>
            </a:r>
            <a:r>
              <a:rPr lang="tr-TR" dirty="0">
                <a:solidFill>
                  <a:srgbClr val="FF0000"/>
                </a:solidFill>
              </a:rPr>
              <a:t>maddesinde atıfta bulunulan </a:t>
            </a:r>
            <a:r>
              <a:rPr lang="tr-TR" b="1" dirty="0">
                <a:solidFill>
                  <a:srgbClr val="FF0000"/>
                </a:solidFill>
              </a:rPr>
              <a:t>prosedürlerin yürütülmediği ancak kullanımı kamu sağlığı veya hasta güvenliği ya da sağlığa yararına olan spesifik bir cihazın</a:t>
            </a:r>
            <a:r>
              <a:rPr lang="tr-TR" dirty="0"/>
              <a:t>, ilgili üye devletin sınırları içerisinde piyasaya arz edilmesine ya da hizmete sunulmasına yetki verebilir.</a:t>
            </a:r>
          </a:p>
          <a:p>
            <a:pPr algn="just"/>
            <a:r>
              <a:rPr lang="tr-TR" dirty="0"/>
              <a:t>Bu Üye Devlet, </a:t>
            </a:r>
            <a:r>
              <a:rPr lang="tr-TR" b="1" dirty="0"/>
              <a:t>komisyonu ve diğer üye devletleri </a:t>
            </a:r>
            <a:r>
              <a:rPr lang="tr-TR" dirty="0"/>
              <a:t>bilgilendirmelidir.</a:t>
            </a:r>
          </a:p>
          <a:p>
            <a:pPr algn="just"/>
            <a:r>
              <a:rPr lang="tr-TR" dirty="0"/>
              <a:t>Komisyon, sınırlı bir süre için </a:t>
            </a:r>
            <a:r>
              <a:rPr lang="tr-TR" b="1" dirty="0"/>
              <a:t>Birlik bölgesinin yetkilendirmesinin geçerliliğini uzatıp şartları belirleyebilir.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23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dirty="0"/>
              <a:t>Madde 60</a:t>
            </a:r>
          </a:p>
          <a:p>
            <a:r>
              <a:rPr lang="tr-TR" sz="3600" dirty="0"/>
              <a:t>Serbest Satış Sertifikası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57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Madde 60</a:t>
            </a:r>
            <a:br>
              <a:rPr lang="nb-NO" dirty="0"/>
            </a:br>
            <a:r>
              <a:rPr lang="nb-NO" dirty="0"/>
              <a:t>Serbest Satış Sertifikası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/>
              <a:t>İmalatçı veya yetkili temsilcisinin </a:t>
            </a:r>
            <a:r>
              <a:rPr lang="tr-TR" dirty="0"/>
              <a:t>isteği üzerine, </a:t>
            </a:r>
            <a:r>
              <a:rPr lang="tr-TR" b="1" dirty="0"/>
              <a:t>imalatçının yerleşik olduğu üye devlet</a:t>
            </a:r>
            <a:r>
              <a:rPr lang="tr-TR" dirty="0"/>
              <a:t>, serbest satış sertifikası verebilir. Serbest satış sertifikası aşağıdakileri içermelidir;</a:t>
            </a:r>
          </a:p>
          <a:p>
            <a:pPr lvl="1" algn="just"/>
            <a:r>
              <a:rPr lang="tr-TR" sz="1700" dirty="0"/>
              <a:t>Cihazın </a:t>
            </a:r>
            <a:r>
              <a:rPr lang="tr-TR" sz="1700" dirty="0">
                <a:solidFill>
                  <a:srgbClr val="FF0000"/>
                </a:solidFill>
              </a:rPr>
              <a:t>Temel UDI-</a:t>
            </a:r>
            <a:r>
              <a:rPr lang="tr-TR" sz="1700" dirty="0" err="1">
                <a:solidFill>
                  <a:srgbClr val="FF0000"/>
                </a:solidFill>
              </a:rPr>
              <a:t>DI'si</a:t>
            </a:r>
            <a:endParaRPr lang="tr-TR" sz="1700" dirty="0">
              <a:solidFill>
                <a:srgbClr val="FF0000"/>
              </a:solidFill>
            </a:endParaRPr>
          </a:p>
          <a:p>
            <a:pPr lvl="1" algn="just"/>
            <a:r>
              <a:rPr lang="tr-TR" sz="1700" dirty="0"/>
              <a:t>Uygunluk sertifikası olduğunda, </a:t>
            </a:r>
            <a:r>
              <a:rPr lang="tr-TR" sz="1700" dirty="0">
                <a:solidFill>
                  <a:srgbClr val="FF0000"/>
                </a:solidFill>
              </a:rPr>
              <a:t>sertifikayı tanımlayan tekil numara</a:t>
            </a:r>
            <a:r>
              <a:rPr lang="tr-TR" sz="1800" dirty="0"/>
              <a:t>.</a:t>
            </a:r>
          </a:p>
          <a:p>
            <a:pPr marL="457200" lvl="1" indent="0" algn="just">
              <a:buNone/>
            </a:pPr>
            <a:endParaRPr lang="tr-TR" sz="1800" dirty="0"/>
          </a:p>
          <a:p>
            <a:pPr algn="just"/>
            <a:r>
              <a:rPr lang="tr-TR" dirty="0"/>
              <a:t>Komisyon, serbest satış sertifikalarının kullanımı ile ilgili uluslararası uygulamayı dikkate alarak, serbest satış sertifikaları için bir model oluşturabilir.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3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b="1" dirty="0"/>
              <a:t>EK IV</a:t>
            </a:r>
            <a:br>
              <a:rPr lang="tr-TR" sz="3600" dirty="0"/>
            </a:br>
            <a:r>
              <a:rPr lang="tr-TR" sz="3600" dirty="0"/>
              <a:t>AB Uygunluk Beyanı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/>
              <a:t>Beşinci Kısım</a:t>
            </a:r>
            <a:br>
              <a:rPr lang="tr-TR" dirty="0"/>
            </a:br>
            <a:r>
              <a:rPr lang="tr-TR" dirty="0"/>
              <a:t>Madde 51</a:t>
            </a:r>
            <a:br>
              <a:rPr lang="tr-TR" dirty="0"/>
            </a:br>
            <a:r>
              <a:rPr lang="tr-TR" dirty="0"/>
              <a:t>Cihazların Sınıflandırılması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92782" y="311727"/>
            <a:ext cx="7232073" cy="6546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sz="2200" dirty="0">
                <a:solidFill>
                  <a:schemeClr val="accent1"/>
                </a:solidFill>
              </a:rPr>
              <a:t>Eğer üretici tarafından Ek </a:t>
            </a:r>
            <a:r>
              <a:rPr lang="tr-TR" sz="2200" dirty="0" err="1">
                <a:solidFill>
                  <a:schemeClr val="accent1"/>
                </a:solidFill>
              </a:rPr>
              <a:t>VIII'e</a:t>
            </a:r>
            <a:r>
              <a:rPr lang="tr-TR" sz="2200" dirty="0">
                <a:solidFill>
                  <a:schemeClr val="accent1"/>
                </a:solidFill>
              </a:rPr>
              <a:t> göre beyan edilen cihazın sınıfı ve OK tarafından belirlenen cihazın sınıfı, farklı ise:</a:t>
            </a:r>
          </a:p>
          <a:p>
            <a:pPr marL="0" indent="0" algn="just">
              <a:buNone/>
            </a:pPr>
            <a:r>
              <a:rPr lang="tr-TR" sz="1900" dirty="0"/>
              <a:t>Aşağıdaki şartlara uygun yetkili otoriteye başvuru yapılır:</a:t>
            </a:r>
          </a:p>
          <a:p>
            <a:pPr lvl="1" algn="just"/>
            <a:r>
              <a:rPr lang="tr-TR" sz="1900" b="1" dirty="0"/>
              <a:t>İmalatçının</a:t>
            </a:r>
            <a:r>
              <a:rPr lang="tr-TR" sz="1900" dirty="0"/>
              <a:t> kayıtlı iş yerinin bulunduğu üye devletin </a:t>
            </a:r>
            <a:r>
              <a:rPr lang="tr-TR" sz="1900" b="1" dirty="0"/>
              <a:t>yetkili otoritesine,</a:t>
            </a:r>
          </a:p>
          <a:p>
            <a:pPr lvl="1" algn="just"/>
            <a:r>
              <a:rPr lang="tr-TR" sz="1900" dirty="0"/>
              <a:t>İmalatçının Birlik’ te kayıtlı bir iş yerine sahip olmadığı durumlarda, </a:t>
            </a:r>
            <a:r>
              <a:rPr lang="tr-TR" sz="1900" b="1" dirty="0"/>
              <a:t>yetkili temsilcinin </a:t>
            </a:r>
            <a:r>
              <a:rPr lang="tr-TR" sz="1900" dirty="0"/>
              <a:t>kayıtlı iş yerinin bulunduğu üye devletin </a:t>
            </a:r>
            <a:r>
              <a:rPr lang="tr-TR" sz="1900" b="1" dirty="0"/>
              <a:t>yetkili otoritesine</a:t>
            </a:r>
          </a:p>
          <a:p>
            <a:pPr lvl="1" algn="just"/>
            <a:r>
              <a:rPr lang="tr-TR" sz="1900" dirty="0"/>
              <a:t>Henüz imalatçı tarafından yetkili otorite belirlenmemişse, </a:t>
            </a:r>
            <a:r>
              <a:rPr lang="tr-TR" sz="1900" b="1" dirty="0"/>
              <a:t>OK’ya başvuru sırasında sunması gereken niyet mektubunu düzenleyen yetkili temsilcinin </a:t>
            </a:r>
            <a:r>
              <a:rPr lang="tr-TR" sz="1900" dirty="0"/>
              <a:t>kayıtlı iş yerinin bulunduğu üye devletin </a:t>
            </a:r>
            <a:r>
              <a:rPr lang="tr-TR" sz="1900" b="1" dirty="0"/>
              <a:t>yetkili otoritesine.</a:t>
            </a:r>
          </a:p>
          <a:p>
            <a:pPr marL="457200" lvl="1" indent="0" algn="just">
              <a:buNone/>
            </a:pPr>
            <a:endParaRPr lang="tr-TR" sz="1900" dirty="0"/>
          </a:p>
          <a:p>
            <a:pPr marL="457200" lvl="1" indent="0" algn="just">
              <a:buNone/>
            </a:pPr>
            <a:r>
              <a:rPr lang="tr-TR" sz="1900" dirty="0"/>
              <a:t>Yetkili otorite, sınıflandırmaya ilişkin kararını </a:t>
            </a:r>
            <a:r>
              <a:rPr lang="tr-TR" sz="1900" dirty="0" err="1"/>
              <a:t>MDCG'ye</a:t>
            </a:r>
            <a:r>
              <a:rPr lang="tr-TR" sz="1900" dirty="0"/>
              <a:t> ve Komisyon’a bildirmelidir.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020" y="-32223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EK IV</a:t>
            </a:r>
            <a:br>
              <a:rPr lang="tr-TR" sz="3600" dirty="0"/>
            </a:br>
            <a:r>
              <a:rPr lang="tr-TR" sz="3600" dirty="0"/>
              <a:t>AB Uygunluk Beyanı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120157"/>
            <a:ext cx="6281873" cy="67378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/>
              <a:t>İmalatçı &amp;</a:t>
            </a:r>
          </a:p>
          <a:p>
            <a:pPr algn="just"/>
            <a:r>
              <a:rPr lang="tr-TR" dirty="0"/>
              <a:t>Ticari unvan, marka</a:t>
            </a:r>
          </a:p>
          <a:p>
            <a:pPr algn="just"/>
            <a:r>
              <a:rPr lang="tr-TR" dirty="0"/>
              <a:t>SRN</a:t>
            </a:r>
          </a:p>
          <a:p>
            <a:pPr algn="just"/>
            <a:r>
              <a:rPr lang="tr-TR" dirty="0"/>
              <a:t>Yetkili Temsilci adı, adresi</a:t>
            </a:r>
          </a:p>
          <a:p>
            <a:pPr algn="just"/>
            <a:r>
              <a:rPr lang="tr-TR" dirty="0"/>
              <a:t>AB uygunluk beyanının, imalatçının tamamen kendi sorumluluğu altında düzenlendiğine ilişkin bir beyan;</a:t>
            </a:r>
          </a:p>
          <a:p>
            <a:pPr algn="just"/>
            <a:r>
              <a:rPr lang="tr-TR" dirty="0"/>
              <a:t>Temel UDI-DI</a:t>
            </a:r>
          </a:p>
          <a:p>
            <a:pPr algn="just"/>
            <a:r>
              <a:rPr lang="tr-TR" dirty="0"/>
              <a:t>Ürün adı ve ticari adı, ürün kodu, katalog numarası</a:t>
            </a:r>
          </a:p>
          <a:p>
            <a:pPr algn="just"/>
            <a:r>
              <a:rPr lang="tr-TR" dirty="0"/>
              <a:t>CND Kodu</a:t>
            </a:r>
          </a:p>
          <a:p>
            <a:pPr algn="just"/>
            <a:r>
              <a:rPr lang="tr-TR" dirty="0"/>
              <a:t>Risk sınıfı</a:t>
            </a:r>
          </a:p>
          <a:p>
            <a:pPr algn="just"/>
            <a:r>
              <a:rPr lang="tr-TR" dirty="0"/>
              <a:t>Cihazın </a:t>
            </a:r>
            <a:r>
              <a:rPr lang="tr-TR" dirty="0" err="1"/>
              <a:t>MDR’a</a:t>
            </a:r>
            <a:r>
              <a:rPr lang="tr-TR" dirty="0"/>
              <a:t> ve varsa diğer Birlik mevzuatına uygun olduğuna dair beyan</a:t>
            </a:r>
          </a:p>
          <a:p>
            <a:pPr algn="just"/>
            <a:r>
              <a:rPr lang="tr-TR" dirty="0"/>
              <a:t>Kullanılan ve uygunluğun beyan edildiği ortak </a:t>
            </a:r>
            <a:r>
              <a:rPr lang="tr-TR" dirty="0" err="1"/>
              <a:t>spesifikasyonlar</a:t>
            </a:r>
            <a:r>
              <a:rPr lang="tr-TR" dirty="0"/>
              <a:t> (CS) atıflar</a:t>
            </a:r>
          </a:p>
          <a:p>
            <a:pPr algn="just"/>
            <a:r>
              <a:rPr lang="tr-TR" dirty="0"/>
              <a:t>Onaylanmış Kuruluş; adı,  kimlik numarası, </a:t>
            </a:r>
          </a:p>
          <a:p>
            <a:pPr algn="just"/>
            <a:r>
              <a:rPr lang="tr-TR" dirty="0"/>
              <a:t>Yürütülen uygunluk değerlendirme eki, </a:t>
            </a:r>
          </a:p>
          <a:p>
            <a:pPr algn="just"/>
            <a:r>
              <a:rPr lang="tr-TR" dirty="0"/>
              <a:t>Düzenlenen sertifika numarası, başlangıç ve geçerlilik tarihi</a:t>
            </a:r>
          </a:p>
          <a:p>
            <a:pPr algn="just"/>
            <a:r>
              <a:rPr lang="tr-TR" dirty="0"/>
              <a:t>Beyanın düzenlenme yeri ve tarihi, imzalayan kişinin adı ve görevi ile birlikte bu kişinin kimin adına imzaladığının bilgisi, imza.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65760" y="4978400"/>
            <a:ext cx="4490720" cy="1879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En son cihaz piyasaya arz edildikten sonra ;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en az 10 yıl, </a:t>
            </a:r>
          </a:p>
          <a:p>
            <a:pPr algn="ctr"/>
            <a:r>
              <a:rPr lang="tr-TR" dirty="0" err="1">
                <a:solidFill>
                  <a:srgbClr val="FF0000"/>
                </a:solidFill>
              </a:rPr>
              <a:t>implante</a:t>
            </a:r>
            <a:r>
              <a:rPr lang="tr-TR" dirty="0">
                <a:solidFill>
                  <a:srgbClr val="FF0000"/>
                </a:solidFill>
              </a:rPr>
              <a:t> edilebilir cihazlar için </a:t>
            </a:r>
            <a:r>
              <a:rPr lang="tr-TR" b="1" dirty="0">
                <a:solidFill>
                  <a:srgbClr val="FF0000"/>
                </a:solidFill>
              </a:rPr>
              <a:t>en az 15 yıl </a:t>
            </a:r>
            <a:r>
              <a:rPr lang="tr-TR" dirty="0">
                <a:solidFill>
                  <a:srgbClr val="FF0000"/>
                </a:solidFill>
              </a:rPr>
              <a:t>muhafaza edilir</a:t>
            </a:r>
          </a:p>
        </p:txBody>
      </p:sp>
    </p:spTree>
    <p:extLst>
      <p:ext uri="{BB962C8B-B14F-4D97-AF65-F5344CB8AC3E}">
        <p14:creationId xmlns:p14="http://schemas.microsoft.com/office/powerpoint/2010/main" val="918222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/>
          </a:bodyPr>
          <a:lstStyle/>
          <a:p>
            <a:r>
              <a:rPr lang="tr-TR" sz="3600" dirty="0"/>
              <a:t>Ek V </a:t>
            </a:r>
          </a:p>
          <a:p>
            <a:r>
              <a:rPr lang="tr-TR" sz="3600" dirty="0"/>
              <a:t>CE Uygunluk İşareti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899" y="3798678"/>
            <a:ext cx="1521942" cy="9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9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Ek V </a:t>
            </a:r>
            <a:br>
              <a:rPr lang="tr-TR" dirty="0"/>
            </a:br>
            <a:r>
              <a:rPr lang="tr-TR" dirty="0"/>
              <a:t>CE Uygunluk İşareti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7419" y="3019647"/>
            <a:ext cx="6281873" cy="273756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Ölçekli çizim </a:t>
            </a:r>
            <a:r>
              <a:rPr lang="tr-TR" b="1" dirty="0"/>
              <a:t>aynı oranda küçültülür veya büyütülür</a:t>
            </a:r>
          </a:p>
          <a:p>
            <a:pPr algn="just"/>
            <a:endParaRPr lang="tr-TR" b="1" dirty="0"/>
          </a:p>
          <a:p>
            <a:pPr algn="just"/>
            <a:r>
              <a:rPr lang="tr-TR" dirty="0"/>
              <a:t>CE işaretinin bileşenleri olan </a:t>
            </a:r>
            <a:r>
              <a:rPr lang="tr-TR" b="1" dirty="0"/>
              <a:t>C ve E harfleri asgari 5 mm </a:t>
            </a:r>
            <a:r>
              <a:rPr lang="tr-TR" dirty="0"/>
              <a:t>olan aynı dikey boyuta sahip olur.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asgari boyut, </a:t>
            </a:r>
            <a:r>
              <a:rPr lang="tr-TR" b="1" dirty="0">
                <a:solidFill>
                  <a:srgbClr val="FF0000"/>
                </a:solidFill>
              </a:rPr>
              <a:t>küçük boyutlu cihazlar için uygulanmayabilir.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145" y="464106"/>
            <a:ext cx="3314419" cy="20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6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3146640"/>
          </a:xfrm>
        </p:spPr>
        <p:txBody>
          <a:bodyPr>
            <a:normAutofit lnSpcReduction="10000"/>
          </a:bodyPr>
          <a:lstStyle/>
          <a:p>
            <a:r>
              <a:rPr lang="tr-TR" sz="3600" dirty="0"/>
              <a:t>EK XVI</a:t>
            </a:r>
          </a:p>
          <a:p>
            <a:r>
              <a:rPr lang="tr-TR" sz="3600" dirty="0"/>
              <a:t>1(2) Maddesinde Atıfta Bulunulan Tıbbi Amaçlı Olmayan Ürün Gruplarının Listesi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60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XVI </a:t>
            </a:r>
            <a:br>
              <a:rPr lang="tr-TR" dirty="0"/>
            </a:br>
            <a:r>
              <a:rPr lang="tr-TR" dirty="0"/>
              <a:t>Ürün Listesi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/>
              <a:t>1. </a:t>
            </a:r>
            <a:r>
              <a:rPr lang="tr-TR" b="1" dirty="0"/>
              <a:t>Kontak lensler ya da göz içine veya üzerine uygulanması amaçlanan diğer gereçler. </a:t>
            </a:r>
            <a:r>
              <a:rPr lang="tr-TR" dirty="0"/>
              <a:t>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2. </a:t>
            </a:r>
            <a:r>
              <a:rPr lang="tr-TR" b="1" dirty="0"/>
              <a:t>Dövme ürünleri ve </a:t>
            </a:r>
            <a:r>
              <a:rPr lang="tr-TR" b="1" dirty="0" err="1"/>
              <a:t>pirsingler</a:t>
            </a:r>
            <a:r>
              <a:rPr lang="tr-TR" b="1" dirty="0"/>
              <a:t> (</a:t>
            </a:r>
            <a:r>
              <a:rPr lang="tr-TR" b="1" dirty="0" err="1"/>
              <a:t>piercing</a:t>
            </a:r>
            <a:r>
              <a:rPr lang="tr-TR" b="1" dirty="0"/>
              <a:t>) hariç olmak üzere, </a:t>
            </a:r>
            <a:r>
              <a:rPr lang="tr-TR" dirty="0"/>
              <a:t>anatomiyi değiştirmek ya da vücut parçalarının </a:t>
            </a:r>
            <a:r>
              <a:rPr lang="tr-TR" dirty="0" err="1"/>
              <a:t>fiksasyonu</a:t>
            </a:r>
            <a:r>
              <a:rPr lang="tr-TR" dirty="0"/>
              <a:t> amacıyla, cerrahi </a:t>
            </a:r>
            <a:r>
              <a:rPr lang="tr-TR" dirty="0" err="1"/>
              <a:t>invaziv</a:t>
            </a:r>
            <a:r>
              <a:rPr lang="tr-TR" dirty="0"/>
              <a:t> yollar aracılığıyla insan vücuduna tamamen veya kısmen uygulanması amaçlanan ürünler. 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3. </a:t>
            </a:r>
            <a:r>
              <a:rPr lang="tr-TR" b="1" dirty="0"/>
              <a:t>Dövmeye yönelik olanlar hariç olmak üzere</a:t>
            </a:r>
            <a:r>
              <a:rPr lang="tr-TR" dirty="0"/>
              <a:t>, </a:t>
            </a:r>
            <a:r>
              <a:rPr lang="tr-TR" dirty="0" err="1"/>
              <a:t>subkütan</a:t>
            </a:r>
            <a:r>
              <a:rPr lang="tr-TR" dirty="0"/>
              <a:t>, </a:t>
            </a:r>
            <a:r>
              <a:rPr lang="tr-TR" dirty="0" err="1"/>
              <a:t>submukoz</a:t>
            </a:r>
            <a:r>
              <a:rPr lang="tr-TR" dirty="0"/>
              <a:t> veya </a:t>
            </a:r>
            <a:r>
              <a:rPr lang="tr-TR" dirty="0" err="1"/>
              <a:t>intradermal</a:t>
            </a:r>
            <a:r>
              <a:rPr lang="tr-TR" dirty="0"/>
              <a:t> enjeksiyon ya da başka bir uygulama yoluyla </a:t>
            </a:r>
            <a:r>
              <a:rPr lang="tr-TR" dirty="0" err="1"/>
              <a:t>fasiyal</a:t>
            </a:r>
            <a:r>
              <a:rPr lang="tr-TR" dirty="0"/>
              <a:t> veya diğer </a:t>
            </a:r>
            <a:r>
              <a:rPr lang="tr-TR" dirty="0" err="1"/>
              <a:t>dermal</a:t>
            </a:r>
            <a:r>
              <a:rPr lang="tr-TR" dirty="0"/>
              <a:t> dolgu ya da mukoza zarı dolgusu olarak kullanılması amaçlanan maddeler, maddelerin kombinasyonları ya da gereçler. 	</a:t>
            </a:r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68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XVI </a:t>
            </a:r>
            <a:br>
              <a:rPr lang="tr-TR" dirty="0"/>
            </a:br>
            <a:r>
              <a:rPr lang="tr-TR" dirty="0"/>
              <a:t>Ürün Listesi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59139" y="616506"/>
            <a:ext cx="6540153" cy="5923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/>
              <a:t>4. Liposakşın, </a:t>
            </a:r>
            <a:r>
              <a:rPr lang="tr-TR" dirty="0" err="1"/>
              <a:t>lipoliz</a:t>
            </a:r>
            <a:r>
              <a:rPr lang="tr-TR" dirty="0"/>
              <a:t> veya </a:t>
            </a:r>
            <a:r>
              <a:rPr lang="tr-TR" dirty="0" err="1"/>
              <a:t>lipoplastiye</a:t>
            </a:r>
            <a:r>
              <a:rPr lang="tr-TR" dirty="0"/>
              <a:t> yönelik ekipman gibi, </a:t>
            </a:r>
            <a:r>
              <a:rPr lang="tr-TR" b="1" dirty="0"/>
              <a:t>yağ dokusunu azaltmak, uzaklaştırmak veya parçalamak için </a:t>
            </a:r>
            <a:r>
              <a:rPr lang="tr-TR" dirty="0"/>
              <a:t>kullanılması amaçlanan ekipman. 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5. </a:t>
            </a:r>
            <a:r>
              <a:rPr lang="tr-TR" b="1" dirty="0"/>
              <a:t>Cilt yenilemeye, dövme silme veya tüy almaya ya da diğer cilt uygulamalarına yönelik lazerler ve yoğun atımlı ışık (IPL) ekipmanı gibi,</a:t>
            </a:r>
            <a:r>
              <a:rPr lang="tr-TR" dirty="0"/>
              <a:t> monokromatik ve geniş spektrumda, eş fazlı ve eş fazlı olmayan kaynaklar dahil olmak üzere, insan vücudu üzerinde kullanılması amaçlanan </a:t>
            </a:r>
            <a:r>
              <a:rPr lang="tr-TR" i="1" dirty="0"/>
              <a:t>yüksek yoğunluklu elektromanyetik radyasyon (örneğin, </a:t>
            </a:r>
            <a:r>
              <a:rPr lang="tr-TR" b="1" dirty="0"/>
              <a:t>kızıl-ötesi/</a:t>
            </a:r>
            <a:r>
              <a:rPr lang="tr-TR" b="1" dirty="0" err="1"/>
              <a:t>infrared</a:t>
            </a:r>
            <a:r>
              <a:rPr lang="tr-TR" b="1" dirty="0"/>
              <a:t>, görünür ışık ve ultraviyole) yayan ekipman. </a:t>
            </a:r>
            <a:r>
              <a:rPr lang="tr-TR" dirty="0"/>
              <a:t>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6. Beyindeki sinirsel aktiviteyi değiştirmek için, kafatasına </a:t>
            </a:r>
            <a:r>
              <a:rPr lang="tr-TR" dirty="0" err="1"/>
              <a:t>penetre</a:t>
            </a:r>
            <a:r>
              <a:rPr lang="tr-TR" dirty="0"/>
              <a:t> olan elektrik akımları ya da manyetik veya elektromanyetik alanlar uygulayan </a:t>
            </a:r>
            <a:r>
              <a:rPr lang="tr-TR" b="1" dirty="0"/>
              <a:t>beyin </a:t>
            </a:r>
            <a:r>
              <a:rPr lang="tr-TR" b="1" dirty="0" err="1"/>
              <a:t>stimülasyonu</a:t>
            </a:r>
            <a:r>
              <a:rPr lang="tr-TR" b="1" dirty="0"/>
              <a:t> amaçlı ekipman. 	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05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 Dilde ''Teşekkür Ederim'' Nasıl Denir? - EDU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71" y="856686"/>
            <a:ext cx="7064570" cy="52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2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/>
              <a:t>Beşinci Kısım</a:t>
            </a:r>
            <a:br>
              <a:rPr lang="tr-TR" dirty="0"/>
            </a:br>
            <a:r>
              <a:rPr lang="tr-TR" dirty="0"/>
              <a:t>Madde 51</a:t>
            </a:r>
            <a:br>
              <a:rPr lang="tr-TR" dirty="0"/>
            </a:br>
            <a:r>
              <a:rPr lang="tr-TR" dirty="0"/>
              <a:t>Cihazların Sınıflandırılması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92783" y="1271364"/>
            <a:ext cx="7252854" cy="4613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solidFill>
                  <a:schemeClr val="accent1"/>
                </a:solidFill>
              </a:rPr>
              <a:t> Bir Üye Devletin talebi üzerine veya kararı ile Komisyon, </a:t>
            </a:r>
            <a:r>
              <a:rPr lang="tr-TR" sz="2000" dirty="0" err="1">
                <a:solidFill>
                  <a:schemeClr val="accent1"/>
                </a:solidFill>
              </a:rPr>
              <a:t>MDCG’ye</a:t>
            </a:r>
            <a:r>
              <a:rPr lang="tr-TR" sz="2000" dirty="0">
                <a:solidFill>
                  <a:schemeClr val="accent1"/>
                </a:solidFill>
              </a:rPr>
              <a:t> danıştıktan sonra, aşağıdakilere karar verecektir</a:t>
            </a:r>
            <a:r>
              <a:rPr lang="tr-TR" sz="2200" dirty="0">
                <a:solidFill>
                  <a:schemeClr val="accent1"/>
                </a:solidFill>
              </a:rPr>
              <a:t>:</a:t>
            </a:r>
          </a:p>
          <a:p>
            <a:pPr marL="0" indent="0" algn="just">
              <a:buNone/>
            </a:pPr>
            <a:endParaRPr lang="tr-TR" sz="2200" dirty="0">
              <a:solidFill>
                <a:schemeClr val="accent1"/>
              </a:solidFill>
            </a:endParaRPr>
          </a:p>
          <a:p>
            <a:pPr algn="just"/>
            <a:r>
              <a:rPr lang="tr-TR" dirty="0"/>
              <a:t>Ek </a:t>
            </a:r>
            <a:r>
              <a:rPr lang="tr-TR" dirty="0" err="1"/>
              <a:t>VIII'in</a:t>
            </a:r>
            <a:r>
              <a:rPr lang="tr-TR" dirty="0"/>
              <a:t>, </a:t>
            </a:r>
            <a:r>
              <a:rPr lang="tr-TR" b="1" dirty="0"/>
              <a:t>bu cihazların sınıflandırılmasını belirlemek amacıyla </a:t>
            </a:r>
            <a:r>
              <a:rPr lang="tr-TR" dirty="0"/>
              <a:t>belirli bir cihaza veya cihaz kategorisine veya cihaz grubuna uygulanması;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Cihazın, yeni bilimsel kanıtlara dayalı halk sağlığı nedenleriyle veya </a:t>
            </a:r>
            <a:r>
              <a:rPr lang="tr-TR" b="1" dirty="0" err="1"/>
              <a:t>vijilans</a:t>
            </a:r>
            <a:r>
              <a:rPr lang="tr-TR" b="1" dirty="0"/>
              <a:t> ve piyasa gözetimi ve denetimi faaliyetleri </a:t>
            </a:r>
            <a:r>
              <a:rPr lang="tr-TR" dirty="0"/>
              <a:t>sırasında mevcut </a:t>
            </a:r>
            <a:r>
              <a:rPr lang="nn-NO" dirty="0"/>
              <a:t>olan herhangi bir bilgiye dayanarak ortaya çıkması nedeniyle</a:t>
            </a:r>
            <a:r>
              <a:rPr lang="tr-TR" dirty="0"/>
              <a:t> </a:t>
            </a:r>
            <a:r>
              <a:rPr lang="tr-TR" b="1" dirty="0"/>
              <a:t>yeniden sınıflandırılması.</a:t>
            </a:r>
            <a:endParaRPr lang="tr-TR" sz="1900" b="1" dirty="0"/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0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344215" y="2083982"/>
            <a:ext cx="5490223" cy="1776818"/>
          </a:xfrm>
        </p:spPr>
        <p:txBody>
          <a:bodyPr>
            <a:normAutofit/>
          </a:bodyPr>
          <a:lstStyle/>
          <a:p>
            <a:r>
              <a:rPr lang="tr-TR" sz="3600" dirty="0"/>
              <a:t>Ek VIII </a:t>
            </a:r>
          </a:p>
          <a:p>
            <a:r>
              <a:rPr lang="tr-TR" sz="3600" dirty="0"/>
              <a:t>Sınıflandırma Kuralları</a:t>
            </a:r>
          </a:p>
        </p:txBody>
      </p:sp>
      <p:pic>
        <p:nvPicPr>
          <p:cNvPr id="4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18" y="3632199"/>
            <a:ext cx="3710426" cy="2980111"/>
          </a:xfrm>
          <a:prstGeom prst="rect">
            <a:avLst/>
          </a:prstGeom>
        </p:spPr>
      </p:pic>
      <p:sp>
        <p:nvSpPr>
          <p:cNvPr id="2" name="Altıgen 1">
            <a:extLst>
              <a:ext uri="{FF2B5EF4-FFF2-40B4-BE49-F238E27FC236}">
                <a16:creationId xmlns:a16="http://schemas.microsoft.com/office/drawing/2014/main" id="{93A69212-EC00-1B01-C23E-B188752240C6}"/>
              </a:ext>
            </a:extLst>
          </p:cNvPr>
          <p:cNvSpPr/>
          <p:nvPr/>
        </p:nvSpPr>
        <p:spPr>
          <a:xfrm>
            <a:off x="9308963" y="687898"/>
            <a:ext cx="1460636" cy="1049867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u="sng" dirty="0">
                <a:solidFill>
                  <a:schemeClr val="tx1"/>
                </a:solidFill>
              </a:rPr>
              <a:t>MDCG 2021-24</a:t>
            </a:r>
          </a:p>
        </p:txBody>
      </p:sp>
    </p:spTree>
    <p:extLst>
      <p:ext uri="{BB962C8B-B14F-4D97-AF65-F5344CB8AC3E}">
        <p14:creationId xmlns:p14="http://schemas.microsoft.com/office/powerpoint/2010/main" val="321201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 VIII</a:t>
            </a:r>
            <a:br>
              <a:rPr lang="tr-TR" dirty="0"/>
            </a:br>
            <a:r>
              <a:rPr lang="tr-TR" dirty="0"/>
              <a:t>SINIFLANDIRMA KURALLARI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44217" y="4200142"/>
            <a:ext cx="5490223" cy="107844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400" b="1" spc="-150" dirty="0">
                <a:latin typeface="+mj-lt"/>
              </a:rPr>
              <a:t>BÖLÜM 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400" b="1" spc="-150" dirty="0">
                <a:latin typeface="+mj-lt"/>
              </a:rPr>
              <a:t>SINIFLANDIRMA KURALLARINA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400" b="1" spc="-150" dirty="0">
                <a:latin typeface="+mj-lt"/>
              </a:rPr>
              <a:t>ÖZEL TANIMLAR</a:t>
            </a:r>
            <a:endParaRPr lang="tr-T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03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076974"/>
          </a:xfrm>
        </p:spPr>
        <p:txBody>
          <a:bodyPr/>
          <a:lstStyle/>
          <a:p>
            <a:r>
              <a:rPr lang="tr-TR" sz="2800" dirty="0"/>
              <a:t>EK VIII</a:t>
            </a:r>
            <a:br>
              <a:rPr lang="tr-TR" sz="2800" dirty="0"/>
            </a:br>
            <a:r>
              <a:rPr lang="tr-TR" sz="2800" dirty="0"/>
              <a:t>SINIFLANDIRMA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854" y="602673"/>
            <a:ext cx="6023309" cy="5343547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1.KULLANIM SÜRESİ </a:t>
            </a:r>
          </a:p>
          <a:p>
            <a:pPr marL="342900" indent="-342900" algn="just">
              <a:buAutoNum type="arabicPeriod"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1.1. ‘Geçici</a:t>
            </a:r>
            <a:r>
              <a:rPr lang="tr-TR" dirty="0">
                <a:solidFill>
                  <a:srgbClr val="FF0000"/>
                </a:solidFill>
              </a:rPr>
              <a:t>’, </a:t>
            </a:r>
            <a:r>
              <a:rPr lang="tr-TR" dirty="0"/>
              <a:t>normalde </a:t>
            </a:r>
            <a:r>
              <a:rPr lang="tr-TR" b="1" dirty="0"/>
              <a:t>60 dakikadan az </a:t>
            </a:r>
            <a:r>
              <a:rPr lang="tr-TR" dirty="0"/>
              <a:t>bir süre için sürekli kullanılması amaçlanandır.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1.2. ‘Kısa süreli’, </a:t>
            </a:r>
            <a:r>
              <a:rPr lang="tr-TR" dirty="0"/>
              <a:t>normalde </a:t>
            </a:r>
            <a:r>
              <a:rPr lang="tr-TR" b="1" dirty="0"/>
              <a:t>60 dakika ile 30 gün </a:t>
            </a:r>
            <a:r>
              <a:rPr lang="tr-TR" dirty="0"/>
              <a:t>arasındaki bir süre için sürekli kullanılması amaçlanandır. 	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1.3. ‘Uzun süreli’, </a:t>
            </a:r>
            <a:r>
              <a:rPr lang="tr-TR" dirty="0"/>
              <a:t>normalde </a:t>
            </a:r>
            <a:r>
              <a:rPr lang="tr-TR" b="1" dirty="0"/>
              <a:t>30 günden fazla </a:t>
            </a:r>
            <a:r>
              <a:rPr lang="tr-TR" dirty="0"/>
              <a:t>bir süre için sürekli kullanılması amaçlanandır.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BÖLÜM I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r-TR" sz="2300" b="1" spc="-150" dirty="0">
                <a:latin typeface="+mj-lt"/>
                <a:ea typeface="+mj-ea"/>
                <a:cs typeface="+mj-cs"/>
              </a:rPr>
              <a:t>SINIFLANDIRMA KURALLARINA ÖZEL TANIMLAR </a:t>
            </a: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166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9627</TotalTime>
  <Words>3737</Words>
  <Application>Microsoft Office PowerPoint</Application>
  <PresentationFormat>Geniş ekran</PresentationFormat>
  <Paragraphs>432</Paragraphs>
  <Slides>56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Open Sans</vt:lpstr>
      <vt:lpstr>Rockwell</vt:lpstr>
      <vt:lpstr>Times New Roman</vt:lpstr>
      <vt:lpstr>Wingdings</vt:lpstr>
      <vt:lpstr>Atlas</vt:lpstr>
      <vt:lpstr>PowerPoint Sunusu</vt:lpstr>
      <vt:lpstr>İçerik</vt:lpstr>
      <vt:lpstr>PowerPoint Sunusu</vt:lpstr>
      <vt:lpstr>Beşinci Kısım Madde 51 Cihazların Sınıflandırılması</vt:lpstr>
      <vt:lpstr>Beşinci Kısım Madde 51 Cihazların Sınıflandırılması</vt:lpstr>
      <vt:lpstr>Beşinci Kısım Madde 51 Cihazların Sınıflandırılması</vt:lpstr>
      <vt:lpstr>PowerPoint Sunusu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EK VIII SINIFLANDIRMA KURALLARI</vt:lpstr>
      <vt:lpstr>MDD – MDR Sınıflandırma</vt:lpstr>
      <vt:lpstr>MDD – MDR Sınıflandırma 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Ek VIII  Sınıflandırma Kuralları</vt:lpstr>
      <vt:lpstr>PowerPoint Sunusu</vt:lpstr>
      <vt:lpstr>Madde 56 Uygunluk Sertifikaları</vt:lpstr>
      <vt:lpstr>Madde 56 Uygunluk Sertifikaları</vt:lpstr>
      <vt:lpstr>PowerPoint Sunusu</vt:lpstr>
      <vt:lpstr>Ek XII Bir Onaylanmış Kuruluş Tarafından Düzenlenen Sertifikalar </vt:lpstr>
      <vt:lpstr>PowerPoint Sunusu</vt:lpstr>
      <vt:lpstr>Madde 57 Onaylanmış kuruluşlara ve uygunluk sertifikalarına ilişkin elektronik sistem</vt:lpstr>
      <vt:lpstr>PowerPoint Sunusu</vt:lpstr>
      <vt:lpstr>Madde 58 Onaylanmış kuruluşun gönüllü değişimi</vt:lpstr>
      <vt:lpstr>Madde 58 Onaylanmış kuruluşun gönüllü değişimi</vt:lpstr>
      <vt:lpstr>PowerPoint Sunusu</vt:lpstr>
      <vt:lpstr>Madde 59 Uygunluk değerlendirme prosedürlerinden sapma</vt:lpstr>
      <vt:lpstr>PowerPoint Sunusu</vt:lpstr>
      <vt:lpstr>Madde 60 Serbest Satış Sertifikası</vt:lpstr>
      <vt:lpstr>PowerPoint Sunusu</vt:lpstr>
      <vt:lpstr>EK IV AB Uygunluk Beyanı</vt:lpstr>
      <vt:lpstr>PowerPoint Sunusu</vt:lpstr>
      <vt:lpstr>Ek V  CE Uygunluk İşareti </vt:lpstr>
      <vt:lpstr>PowerPoint Sunusu</vt:lpstr>
      <vt:lpstr>EK XVI  Ürün Listesi</vt:lpstr>
      <vt:lpstr>EK XVI  Ürün Listesi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UDEM_Lenovo2</dc:creator>
  <cp:lastModifiedBy>PELİN BİCER</cp:lastModifiedBy>
  <cp:revision>263</cp:revision>
  <dcterms:created xsi:type="dcterms:W3CDTF">2022-05-16T13:11:59Z</dcterms:created>
  <dcterms:modified xsi:type="dcterms:W3CDTF">2022-10-20T07:36:40Z</dcterms:modified>
</cp:coreProperties>
</file>